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handoutMasterIdLst>
    <p:handoutMasterId r:id="rId139"/>
  </p:handoutMasterIdLst>
  <p:sldIdLst>
    <p:sldId id="827" r:id="rId2"/>
    <p:sldId id="932" r:id="rId3"/>
    <p:sldId id="781" r:id="rId4"/>
    <p:sldId id="604" r:id="rId5"/>
    <p:sldId id="607" r:id="rId6"/>
    <p:sldId id="608" r:id="rId7"/>
    <p:sldId id="609" r:id="rId8"/>
    <p:sldId id="610" r:id="rId9"/>
    <p:sldId id="812" r:id="rId10"/>
    <p:sldId id="258" r:id="rId11"/>
    <p:sldId id="816" r:id="rId12"/>
    <p:sldId id="817" r:id="rId13"/>
    <p:sldId id="818" r:id="rId14"/>
    <p:sldId id="819" r:id="rId15"/>
    <p:sldId id="820" r:id="rId16"/>
    <p:sldId id="821" r:id="rId17"/>
    <p:sldId id="639" r:id="rId18"/>
    <p:sldId id="640" r:id="rId19"/>
    <p:sldId id="641" r:id="rId20"/>
    <p:sldId id="642" r:id="rId21"/>
    <p:sldId id="643" r:id="rId22"/>
    <p:sldId id="936" r:id="rId23"/>
    <p:sldId id="269" r:id="rId24"/>
    <p:sldId id="645" r:id="rId25"/>
    <p:sldId id="771" r:id="rId26"/>
    <p:sldId id="772" r:id="rId27"/>
    <p:sldId id="773" r:id="rId28"/>
    <p:sldId id="830" r:id="rId29"/>
    <p:sldId id="831" r:id="rId30"/>
    <p:sldId id="832" r:id="rId31"/>
    <p:sldId id="833" r:id="rId32"/>
    <p:sldId id="834" r:id="rId33"/>
    <p:sldId id="835" r:id="rId34"/>
    <p:sldId id="836" r:id="rId35"/>
    <p:sldId id="837" r:id="rId36"/>
    <p:sldId id="838" r:id="rId37"/>
    <p:sldId id="839" r:id="rId38"/>
    <p:sldId id="840" r:id="rId39"/>
    <p:sldId id="841" r:id="rId40"/>
    <p:sldId id="842" r:id="rId41"/>
    <p:sldId id="843" r:id="rId42"/>
    <p:sldId id="844" r:id="rId43"/>
    <p:sldId id="845" r:id="rId44"/>
    <p:sldId id="846" r:id="rId45"/>
    <p:sldId id="847" r:id="rId46"/>
    <p:sldId id="848" r:id="rId47"/>
    <p:sldId id="921" r:id="rId48"/>
    <p:sldId id="849" r:id="rId49"/>
    <p:sldId id="850" r:id="rId50"/>
    <p:sldId id="851" r:id="rId51"/>
    <p:sldId id="852" r:id="rId52"/>
    <p:sldId id="853" r:id="rId53"/>
    <p:sldId id="854" r:id="rId54"/>
    <p:sldId id="855" r:id="rId55"/>
    <p:sldId id="856" r:id="rId56"/>
    <p:sldId id="857" r:id="rId57"/>
    <p:sldId id="858" r:id="rId58"/>
    <p:sldId id="922" r:id="rId59"/>
    <p:sldId id="859" r:id="rId60"/>
    <p:sldId id="860" r:id="rId61"/>
    <p:sldId id="861" r:id="rId62"/>
    <p:sldId id="862" r:id="rId63"/>
    <p:sldId id="863" r:id="rId64"/>
    <p:sldId id="864" r:id="rId65"/>
    <p:sldId id="865" r:id="rId66"/>
    <p:sldId id="866" r:id="rId67"/>
    <p:sldId id="867" r:id="rId68"/>
    <p:sldId id="868" r:id="rId69"/>
    <p:sldId id="869" r:id="rId70"/>
    <p:sldId id="870" r:id="rId71"/>
    <p:sldId id="871" r:id="rId72"/>
    <p:sldId id="924" r:id="rId73"/>
    <p:sldId id="872" r:id="rId74"/>
    <p:sldId id="873" r:id="rId75"/>
    <p:sldId id="874" r:id="rId76"/>
    <p:sldId id="875" r:id="rId77"/>
    <p:sldId id="876" r:id="rId78"/>
    <p:sldId id="877" r:id="rId79"/>
    <p:sldId id="878" r:id="rId80"/>
    <p:sldId id="880" r:id="rId81"/>
    <p:sldId id="881" r:id="rId82"/>
    <p:sldId id="926" r:id="rId83"/>
    <p:sldId id="882" r:id="rId84"/>
    <p:sldId id="884" r:id="rId85"/>
    <p:sldId id="885" r:id="rId86"/>
    <p:sldId id="886" r:id="rId87"/>
    <p:sldId id="887" r:id="rId88"/>
    <p:sldId id="927" r:id="rId89"/>
    <p:sldId id="888" r:id="rId90"/>
    <p:sldId id="889" r:id="rId91"/>
    <p:sldId id="890" r:id="rId92"/>
    <p:sldId id="891" r:id="rId93"/>
    <p:sldId id="892" r:id="rId94"/>
    <p:sldId id="893" r:id="rId95"/>
    <p:sldId id="894" r:id="rId96"/>
    <p:sldId id="895" r:id="rId97"/>
    <p:sldId id="896" r:id="rId98"/>
    <p:sldId id="897" r:id="rId99"/>
    <p:sldId id="898" r:id="rId100"/>
    <p:sldId id="899" r:id="rId101"/>
    <p:sldId id="900" r:id="rId102"/>
    <p:sldId id="901" r:id="rId103"/>
    <p:sldId id="928" r:id="rId104"/>
    <p:sldId id="902" r:id="rId105"/>
    <p:sldId id="903" r:id="rId106"/>
    <p:sldId id="904" r:id="rId107"/>
    <p:sldId id="931" r:id="rId108"/>
    <p:sldId id="905" r:id="rId109"/>
    <p:sldId id="906" r:id="rId110"/>
    <p:sldId id="907" r:id="rId111"/>
    <p:sldId id="930" r:id="rId112"/>
    <p:sldId id="911" r:id="rId113"/>
    <p:sldId id="908" r:id="rId114"/>
    <p:sldId id="909" r:id="rId115"/>
    <p:sldId id="910" r:id="rId116"/>
    <p:sldId id="920" r:id="rId117"/>
    <p:sldId id="912" r:id="rId118"/>
    <p:sldId id="929" r:id="rId119"/>
    <p:sldId id="913" r:id="rId120"/>
    <p:sldId id="914" r:id="rId121"/>
    <p:sldId id="270" r:id="rId122"/>
    <p:sldId id="822" r:id="rId123"/>
    <p:sldId id="823" r:id="rId124"/>
    <p:sldId id="275" r:id="rId125"/>
    <p:sldId id="273" r:id="rId126"/>
    <p:sldId id="264" r:id="rId127"/>
    <p:sldId id="824" r:id="rId128"/>
    <p:sldId id="825" r:id="rId129"/>
    <p:sldId id="828" r:id="rId130"/>
    <p:sldId id="829" r:id="rId131"/>
    <p:sldId id="933" r:id="rId132"/>
    <p:sldId id="934" r:id="rId133"/>
    <p:sldId id="935" r:id="rId134"/>
    <p:sldId id="267" r:id="rId135"/>
    <p:sldId id="826" r:id="rId136"/>
    <p:sldId id="283" r:id="rId1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pPr algn="just"/>
          <a:r>
            <a:rPr lang="en-US" sz="2000" dirty="0"/>
            <a:t>Introduction to Laravel, Laravel Features, Laravel installation, Application Structure of Laravel, Root Directory, App Directory, Basic Configuration, Environmental Configuration, Routing, Routing Parameters, Middleware, Terminable Middleware, Middleware Parameter, Controllers, Restful Resource Controllers, Implicit Controllers, Constructor Injection, Method Injection, Laravel Sail, Laravel Jetstream.</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t>
        <a:bodyPr/>
        <a:lstStyle/>
        <a:p>
          <a:endParaRPr lang="en-US"/>
        </a:p>
      </dgm:t>
    </dgm:pt>
    <dgm:pt modelId="{5466BB5F-F99C-4092-B11E-435C2EC87E42}" type="pres">
      <dgm:prSet presAssocID="{18CE3E0E-3290-422E-BD32-E1AD8CB2C6E4}" presName="parentText" presStyleLbl="node1" presStyleIdx="0" presStyleCnt="1" custLinFactNeighborX="-5070" custLinFactNeighborY="-24391">
        <dgm:presLayoutVars>
          <dgm:chMax val="0"/>
          <dgm:bulletEnabled val="1"/>
        </dgm:presLayoutVars>
      </dgm:prSet>
      <dgm:spPr/>
      <dgm:t>
        <a:bodyPr/>
        <a:lstStyle/>
        <a:p>
          <a:endParaRPr lang="en-US"/>
        </a:p>
      </dgm:t>
    </dgm:pt>
  </dgm:ptLst>
  <dgm:cxnLst>
    <dgm:cxn modelId="{F61405CD-BF4D-4132-A8F6-94A55AFF2516}" srcId="{18EA6042-2EA2-4065-81DF-7A18BEC42C1C}" destId="{18CE3E0E-3290-422E-BD32-E1AD8CB2C6E4}" srcOrd="0" destOrd="0" parTransId="{317883E6-23F7-434D-A777-EB6C46138693}" sibTransId="{5A57522C-1C32-440C-9F64-9EF818720D9C}"/>
    <dgm:cxn modelId="{43D8BC78-3978-4C23-B9DA-F6115E3E708A}" type="presOf" srcId="{18EA6042-2EA2-4065-81DF-7A18BEC42C1C}" destId="{5935E145-FD17-4F9E-B302-F21214F4A468}" srcOrd="0" destOrd="0" presId="urn:microsoft.com/office/officeart/2005/8/layout/vList2"/>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8632B43A-A1FB-4963-84A0-F0A61C5BFA59}">
      <dgm:prSet custT="1"/>
      <dgm:spPr/>
      <dgm:t>
        <a:bodyPr/>
        <a:lstStyle/>
        <a:p>
          <a:pPr algn="just"/>
          <a:r>
            <a:rPr lang="en-IN" sz="2000" b="0" dirty="0"/>
            <a:t>Vue.js Template Syntax And Expressions, Vue directives, loops and conditional rendering, </a:t>
          </a:r>
          <a:r>
            <a:rPr lang="en-IN" sz="2000" b="0" dirty="0" err="1"/>
            <a:t>VueDevtools</a:t>
          </a:r>
          <a:r>
            <a:rPr lang="en-IN" sz="2000" b="0" dirty="0"/>
            <a:t>, Handling </a:t>
          </a:r>
          <a:r>
            <a:rPr lang="en-US" sz="2000" b="0" dirty="0"/>
            <a:t>user Inputs, Handling Events, </a:t>
          </a:r>
          <a:r>
            <a:rPr lang="en-US" sz="2000" b="0" dirty="0" err="1"/>
            <a:t>Vuejs</a:t>
          </a:r>
          <a:r>
            <a:rPr lang="en-US" sz="2000" b="0" dirty="0"/>
            <a:t> Methods and Computed Properties, Attribute Bindings and dynamic classes, Concepts of Inertia.js, How it works, Inertia protocol, Routing, Responses and Pages, Creating links, GET, POST,PUT, PATCH, and DELETE method in Inertia.js</a:t>
          </a:r>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t>
        <a:bodyPr/>
        <a:lstStyle/>
        <a:p>
          <a:endParaRPr lang="en-US"/>
        </a:p>
      </dgm:t>
    </dgm:pt>
    <dgm:pt modelId="{6DCBBEC5-5B01-4132-A331-9D4D3453D65C}" type="pres">
      <dgm:prSet presAssocID="{8632B43A-A1FB-4963-84A0-F0A61C5BFA59}" presName="parentText" presStyleLbl="node1" presStyleIdx="0" presStyleCnt="1" custLinFactNeighborY="-25629">
        <dgm:presLayoutVars>
          <dgm:chMax val="0"/>
          <dgm:bulletEnabled val="1"/>
        </dgm:presLayoutVars>
      </dgm:prSet>
      <dgm:spPr/>
      <dgm:t>
        <a:bodyPr/>
        <a:lstStyle/>
        <a:p>
          <a:endParaRPr lang="en-US"/>
        </a:p>
      </dgm:t>
    </dgm:pt>
  </dgm:ptLst>
  <dgm:cxnLst>
    <dgm:cxn modelId="{6F0FFE21-F288-41B6-AC2F-F6C2F97FC76B}" srcId="{18EA6042-2EA2-4065-81DF-7A18BEC42C1C}" destId="{8632B43A-A1FB-4963-84A0-F0A61C5BFA59}" srcOrd="0" destOrd="0" parTransId="{8954BA86-F411-4F2D-BEFA-BBF9617D879B}" sibTransId="{B34E360E-2AF5-434A-80B9-E34DD0DE11AF}"/>
    <dgm:cxn modelId="{C48F0660-5664-41FE-99C0-FABF7335C0CC}" type="presOf" srcId="{8632B43A-A1FB-4963-84A0-F0A61C5BFA59}" destId="{6DCBBEC5-5B01-4132-A331-9D4D3453D65C}"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9D7AB4E3-F7D3-46CD-8818-41B8682B7C05}" type="presParOf" srcId="{5935E145-FD17-4F9E-B302-F21214F4A468}" destId="{6DCBBEC5-5B01-4132-A331-9D4D3453D65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pPr algn="just"/>
          <a:r>
            <a:rPr lang="en-US" sz="2000" b="0" baseline="0" dirty="0"/>
            <a:t>Laravel design </a:t>
          </a:r>
          <a:r>
            <a:rPr lang="en-US" sz="2000" b="0" baseline="0" dirty="0" smtClean="0"/>
            <a:t>pattern, </a:t>
          </a:r>
          <a:r>
            <a:rPr lang="en-US" sz="2000" b="0" baseline="0" dirty="0"/>
            <a:t>Laravel blade template engine, Artisan command, Login with username or email, Register with </a:t>
          </a:r>
          <a:r>
            <a:rPr lang="en-IN" sz="2000" b="0" baseline="0" dirty="0"/>
            <a:t>username or email, Logout, Validate request data (required, unique, etc..), Protecting </a:t>
          </a:r>
          <a:r>
            <a:rPr lang="en-US" sz="2000" b="0" baseline="0" dirty="0"/>
            <a:t>Router, Password Confirmation, Social &amp; Other Authentication method, Show success / Failure message, Faker PHP library, Create data seeder, Seed data, </a:t>
          </a:r>
          <a:r>
            <a:rPr lang="en-US" sz="2000" b="0" baseline="0" dirty="0" err="1"/>
            <a:t>Localisation</a:t>
          </a:r>
          <a:r>
            <a:rPr lang="en-US" sz="2000" b="0" baseline="0" dirty="0"/>
            <a:t>, Model Factories</a:t>
          </a:r>
          <a:endParaRPr lang="en-IN" sz="2000" b="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t>
        <a:bodyPr/>
        <a:lstStyle/>
        <a:p>
          <a:endParaRPr lang="en-US"/>
        </a:p>
      </dgm:t>
    </dgm:pt>
    <dgm:pt modelId="{5466BB5F-F99C-4092-B11E-435C2EC87E42}" type="pres">
      <dgm:prSet presAssocID="{18CE3E0E-3290-422E-BD32-E1AD8CB2C6E4}" presName="parentText" presStyleLbl="node1" presStyleIdx="0" presStyleCnt="1" custScaleY="606834" custLinFactNeighborX="439" custLinFactNeighborY="-10901">
        <dgm:presLayoutVars>
          <dgm:chMax val="0"/>
          <dgm:bulletEnabled val="1"/>
        </dgm:presLayoutVars>
      </dgm:prSet>
      <dgm:spPr/>
      <dgm:t>
        <a:bodyPr/>
        <a:lstStyle/>
        <a:p>
          <a:endParaRPr lang="en-US"/>
        </a:p>
      </dgm:t>
    </dgm:pt>
  </dgm:ptLst>
  <dgm:cxnLst>
    <dgm:cxn modelId="{F61405CD-BF4D-4132-A8F6-94A55AFF2516}" srcId="{18EA6042-2EA2-4065-81DF-7A18BEC42C1C}" destId="{18CE3E0E-3290-422E-BD32-E1AD8CB2C6E4}" srcOrd="0" destOrd="0" parTransId="{317883E6-23F7-434D-A777-EB6C46138693}" sibTransId="{5A57522C-1C32-440C-9F64-9EF818720D9C}"/>
    <dgm:cxn modelId="{43D8BC78-3978-4C23-B9DA-F6115E3E708A}" type="presOf" srcId="{18EA6042-2EA2-4065-81DF-7A18BEC42C1C}" destId="{5935E145-FD17-4F9E-B302-F21214F4A468}" srcOrd="0" destOrd="0" presId="urn:microsoft.com/office/officeart/2005/8/layout/vList2"/>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D8C5DAEA-C992-4E2A-9A51-E215DE48D2A6}">
      <dgm:prSet custT="1"/>
      <dgm:spPr/>
      <dgm:t>
        <a:bodyPr/>
        <a:lstStyle/>
        <a:p>
          <a:pPr algn="just"/>
          <a:r>
            <a:rPr lang="en-US" sz="2200" b="0" dirty="0"/>
            <a:t>Database Configuration File, Read/Write connections, Running A Select Query, Running an Insert, Update, Delete Statement, Listening For Query Events, Database Transaction, rollback and commit method, Accessing connections, </a:t>
          </a:r>
          <a:r>
            <a:rPr lang="en-IN" sz="2200" b="0" dirty="0"/>
            <a:t>Query Logging, Laravel Query Builder &amp; ORM, Laravel Migration&amp; Eloquent.</a:t>
          </a:r>
        </a:p>
      </dgm:t>
    </dgm:pt>
    <dgm:pt modelId="{0A91DE68-EA12-436C-90AD-A77B8BC894D9}" type="parTrans" cxnId="{A8956CE6-FC52-435B-B274-B2464F6589BB}">
      <dgm:prSet/>
      <dgm:spPr/>
      <dgm:t>
        <a:bodyPr/>
        <a:lstStyle/>
        <a:p>
          <a:endParaRPr lang="en-US"/>
        </a:p>
      </dgm:t>
    </dgm:pt>
    <dgm:pt modelId="{A7454706-B742-4409-A511-DC9BD534002F}" type="sibTrans" cxnId="{A8956CE6-FC52-435B-B274-B2464F6589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t>
        <a:bodyPr/>
        <a:lstStyle/>
        <a:p>
          <a:endParaRPr lang="en-US"/>
        </a:p>
      </dgm:t>
    </dgm:pt>
    <dgm:pt modelId="{C8F18B38-BDBB-470A-815C-35A2A46B78E0}" type="pres">
      <dgm:prSet presAssocID="{D8C5DAEA-C992-4E2A-9A51-E215DE48D2A6}" presName="parentText" presStyleLbl="node1" presStyleIdx="0" presStyleCnt="1" custScaleY="100037" custLinFactNeighborX="-95" custLinFactNeighborY="-21274">
        <dgm:presLayoutVars>
          <dgm:chMax val="0"/>
          <dgm:bulletEnabled val="1"/>
        </dgm:presLayoutVars>
      </dgm:prSet>
      <dgm:spPr/>
      <dgm:t>
        <a:bodyPr/>
        <a:lstStyle/>
        <a:p>
          <a:endParaRPr lang="en-US"/>
        </a:p>
      </dgm:t>
    </dgm:pt>
  </dgm:ptLst>
  <dgm:cxnLst>
    <dgm:cxn modelId="{A8956CE6-FC52-435B-B274-B2464F6589BB}" srcId="{18EA6042-2EA2-4065-81DF-7A18BEC42C1C}" destId="{D8C5DAEA-C992-4E2A-9A51-E215DE48D2A6}" srcOrd="0" destOrd="0" parTransId="{0A91DE68-EA12-436C-90AD-A77B8BC894D9}" sibTransId="{A7454706-B742-4409-A511-DC9BD534002F}"/>
    <dgm:cxn modelId="{1A102205-18B3-446C-A3D0-E5B8DBD2AEBB}" type="presOf" srcId="{D8C5DAEA-C992-4E2A-9A51-E215DE48D2A6}" destId="{C8F18B38-BDBB-470A-815C-35A2A46B78E0}"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C10C5AFD-0029-4F37-A899-5D5BE25480F0}" type="presParOf" srcId="{5935E145-FD17-4F9E-B302-F21214F4A468}" destId="{C8F18B38-BDBB-470A-815C-35A2A46B78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pPr algn="just"/>
          <a:r>
            <a:rPr lang="en-IN" sz="2200" dirty="0"/>
            <a:t>PHPExtension:BCMath,Ctype,cURL,JSON,Mbstring,OpenSSL,PCRE,PDOServer Configuration, Nginx, Laravel </a:t>
          </a:r>
          <a:r>
            <a:rPr lang="en-US" sz="2200" dirty="0"/>
            <a:t>server management service </a:t>
          </a:r>
          <a:r>
            <a:rPr lang="en-US" sz="2200" dirty="0" err="1"/>
            <a:t>LaravelForge</a:t>
          </a:r>
          <a:r>
            <a:rPr lang="en-US" sz="2200" dirty="0"/>
            <a:t>, Autoloader optimization, Optimizing Configuration Loading, Optimizing Route Loading, Optimizing View Loading, Debug Mode, Deploying With Vapor. </a:t>
          </a:r>
          <a:endParaRPr lang="en-IN" sz="2200" dirty="0"/>
        </a:p>
      </dgm:t>
    </dgm:pt>
    <dgm:pt modelId="{5A57522C-1C32-440C-9F64-9EF818720D9C}" type="sibTrans" cxnId="{F61405CD-BF4D-4132-A8F6-94A55AFF2516}">
      <dgm:prSet/>
      <dgm:spPr/>
      <dgm:t>
        <a:bodyPr/>
        <a:lstStyle/>
        <a:p>
          <a:endParaRPr lang="en-IN"/>
        </a:p>
      </dgm:t>
    </dgm:pt>
    <dgm:pt modelId="{317883E6-23F7-434D-A777-EB6C46138693}" type="par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t>
        <a:bodyPr/>
        <a:lstStyle/>
        <a:p>
          <a:endParaRPr lang="en-US"/>
        </a:p>
      </dgm:t>
    </dgm:pt>
    <dgm:pt modelId="{5466BB5F-F99C-4092-B11E-435C2EC87E42}" type="pres">
      <dgm:prSet presAssocID="{18CE3E0E-3290-422E-BD32-E1AD8CB2C6E4}" presName="parentText" presStyleLbl="node1" presStyleIdx="0" presStyleCnt="1" custScaleY="572337" custLinFactNeighborX="90" custLinFactNeighborY="-4680">
        <dgm:presLayoutVars>
          <dgm:chMax val="0"/>
          <dgm:bulletEnabled val="1"/>
        </dgm:presLayoutVars>
      </dgm:prSet>
      <dgm:spPr/>
      <dgm:t>
        <a:bodyPr/>
        <a:lstStyle/>
        <a:p>
          <a:endParaRPr lang="en-US"/>
        </a:p>
      </dgm:t>
    </dgm:pt>
  </dgm:ptLst>
  <dgm:cxnLst>
    <dgm:cxn modelId="{F61405CD-BF4D-4132-A8F6-94A55AFF2516}" srcId="{18EA6042-2EA2-4065-81DF-7A18BEC42C1C}" destId="{18CE3E0E-3290-422E-BD32-E1AD8CB2C6E4}" srcOrd="0" destOrd="0" parTransId="{317883E6-23F7-434D-A777-EB6C46138693}" sibTransId="{5A57522C-1C32-440C-9F64-9EF818720D9C}"/>
    <dgm:cxn modelId="{43D8BC78-3978-4C23-B9DA-F6115E3E708A}" type="presOf" srcId="{18EA6042-2EA2-4065-81DF-7A18BEC42C1C}" destId="{5935E145-FD17-4F9E-B302-F21214F4A468}" srcOrd="0" destOrd="0" presId="urn:microsoft.com/office/officeart/2005/8/layout/vList2"/>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0"/>
          <a:ext cx="7515225" cy="235755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a:t>Introduction to Laravel, Laravel Features, Laravel installation, Application Structure of Laravel, Root Directory, App Directory, Basic Configuration, Environmental Configuration, Routing, Routing Parameters, Middleware, Terminable Middleware, Middleware Parameter, Controllers, Restful Resource Controllers, Implicit Controllers, Constructor Injection, Method Injection, Laravel Sail, Laravel Jetstream.</a:t>
          </a:r>
          <a:endParaRPr lang="en-IN" sz="2000" kern="1200" dirty="0"/>
        </a:p>
      </dsp:txBody>
      <dsp:txXfrm>
        <a:off x="115086" y="115086"/>
        <a:ext cx="7285053" cy="2127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0"/>
          <a:ext cx="7486650" cy="205335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0" kern="1200" dirty="0"/>
            <a:t>Vue.js Template Syntax And Expressions, Vue directives, loops and conditional rendering, </a:t>
          </a:r>
          <a:r>
            <a:rPr lang="en-IN" sz="2000" b="0" kern="1200" dirty="0" err="1"/>
            <a:t>VueDevtools</a:t>
          </a:r>
          <a:r>
            <a:rPr lang="en-IN" sz="2000" b="0" kern="1200" dirty="0"/>
            <a:t>, Handling </a:t>
          </a:r>
          <a:r>
            <a:rPr lang="en-US" sz="2000" b="0" kern="1200" dirty="0"/>
            <a:t>user Inputs, Handling Events, </a:t>
          </a:r>
          <a:r>
            <a:rPr lang="en-US" sz="2000" b="0" kern="1200" dirty="0" err="1"/>
            <a:t>Vuejs</a:t>
          </a:r>
          <a:r>
            <a:rPr lang="en-US" sz="2000" b="0" kern="1200" dirty="0"/>
            <a:t> Methods and Computed Properties, Attribute Bindings and dynamic classes, Concepts of Inertia.js, How it works, Inertia protocol, Routing, Responses and Pages, Creating links, GET, POST,PUT, PATCH, and DELETE method in Inertia.js</a:t>
          </a:r>
        </a:p>
      </dsp:txBody>
      <dsp:txXfrm>
        <a:off x="100236" y="100236"/>
        <a:ext cx="7286178" cy="1852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228599"/>
          <a:ext cx="7806690" cy="198604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b="0" kern="1200" baseline="0" dirty="0"/>
            <a:t>Laravel design </a:t>
          </a:r>
          <a:r>
            <a:rPr lang="en-US" sz="2000" b="0" kern="1200" baseline="0" dirty="0" smtClean="0"/>
            <a:t>pattern, </a:t>
          </a:r>
          <a:r>
            <a:rPr lang="en-US" sz="2000" b="0" kern="1200" baseline="0" dirty="0"/>
            <a:t>Laravel blade template engine, Artisan command, Login with username or email, Register with </a:t>
          </a:r>
          <a:r>
            <a:rPr lang="en-IN" sz="2000" b="0" kern="1200" baseline="0" dirty="0"/>
            <a:t>username or email, Logout, Validate request data (required, unique, etc..), Protecting </a:t>
          </a:r>
          <a:r>
            <a:rPr lang="en-US" sz="2000" b="0" kern="1200" baseline="0" dirty="0"/>
            <a:t>Router, Password Confirmation, Social &amp; Other Authentication method, Show success / Failure message, Faker PHP library, Create data seeder, Seed data, </a:t>
          </a:r>
          <a:r>
            <a:rPr lang="en-US" sz="2000" b="0" kern="1200" baseline="0" dirty="0" err="1"/>
            <a:t>Localisation</a:t>
          </a:r>
          <a:r>
            <a:rPr lang="en-US" sz="2000" b="0" kern="1200" baseline="0" dirty="0"/>
            <a:t>, Model Factories</a:t>
          </a:r>
          <a:endParaRPr lang="en-IN" sz="2000" b="0" kern="1200" dirty="0"/>
        </a:p>
      </dsp:txBody>
      <dsp:txXfrm>
        <a:off x="96951" y="325550"/>
        <a:ext cx="7612788" cy="1792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18B38-BDBB-470A-815C-35A2A46B78E0}">
      <dsp:nvSpPr>
        <dsp:cNvPr id="0" name=""/>
        <dsp:cNvSpPr/>
      </dsp:nvSpPr>
      <dsp:spPr>
        <a:xfrm>
          <a:off x="0" y="114974"/>
          <a:ext cx="7715250" cy="190195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2200" b="0" kern="1200" dirty="0"/>
            <a:t>Database Configuration File, Read/Write connections, Running A Select Query, Running an Insert, Update, Delete Statement, Listening For Query Events, Database Transaction, rollback and commit method, Accessing connections, </a:t>
          </a:r>
          <a:r>
            <a:rPr lang="en-IN" sz="2200" b="0" kern="1200" dirty="0"/>
            <a:t>Query Logging, Laravel Query Builder &amp; ORM, Laravel Migration&amp; Eloquent.</a:t>
          </a:r>
        </a:p>
      </dsp:txBody>
      <dsp:txXfrm>
        <a:off x="92846" y="207820"/>
        <a:ext cx="7529558" cy="1716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541108"/>
          <a:ext cx="7822777" cy="197349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IN" sz="2200" kern="1200" dirty="0"/>
            <a:t>PHPExtension:BCMath,Ctype,cURL,JSON,Mbstring,OpenSSL,PCRE,PDOServer Configuration, Nginx, Laravel </a:t>
          </a:r>
          <a:r>
            <a:rPr lang="en-US" sz="2200" kern="1200" dirty="0"/>
            <a:t>server management service </a:t>
          </a:r>
          <a:r>
            <a:rPr lang="en-US" sz="2200" kern="1200" dirty="0" err="1"/>
            <a:t>LaravelForge</a:t>
          </a:r>
          <a:r>
            <a:rPr lang="en-US" sz="2200" kern="1200" dirty="0"/>
            <a:t>, Autoloader optimization, Optimizing Configuration Loading, Optimizing Route Loading, Optimizing View Loading, Debug Mode, Deploying With Vapor. </a:t>
          </a:r>
          <a:endParaRPr lang="en-IN" sz="2200" kern="1200" dirty="0"/>
        </a:p>
      </dsp:txBody>
      <dsp:txXfrm>
        <a:off x="96338" y="637446"/>
        <a:ext cx="7630101" cy="17808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3/19/2024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14:58:01.733"/>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14:58:02.449"/>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3/19/2024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539947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Tree>
    <p:extLst>
      <p:ext uri="{BB962C8B-B14F-4D97-AF65-F5344CB8AC3E}">
        <p14:creationId xmlns:p14="http://schemas.microsoft.com/office/powerpoint/2010/main" val="315791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2</a:t>
            </a:fld>
            <a:endParaRPr lang="en-US"/>
          </a:p>
        </p:txBody>
      </p:sp>
    </p:spTree>
    <p:extLst>
      <p:ext uri="{BB962C8B-B14F-4D97-AF65-F5344CB8AC3E}">
        <p14:creationId xmlns:p14="http://schemas.microsoft.com/office/powerpoint/2010/main" val="255384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a:t>
            </a:fld>
            <a:endParaRPr lang="en-US" dirty="0"/>
          </a:p>
        </p:txBody>
      </p:sp>
    </p:spTree>
    <p:extLst>
      <p:ext uri="{BB962C8B-B14F-4D97-AF65-F5344CB8AC3E}">
        <p14:creationId xmlns:p14="http://schemas.microsoft.com/office/powerpoint/2010/main" val="282215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a:t>
            </a:fld>
            <a:endParaRPr lang="en-US" dirty="0"/>
          </a:p>
        </p:txBody>
      </p:sp>
    </p:spTree>
    <p:extLst>
      <p:ext uri="{BB962C8B-B14F-4D97-AF65-F5344CB8AC3E}">
        <p14:creationId xmlns:p14="http://schemas.microsoft.com/office/powerpoint/2010/main" val="199313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375247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246193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139031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27F877E-E541-4CF0-9C5D-FE57091354DE}" type="datetime1">
              <a:rPr lang="en-US" smtClean="0"/>
              <a:pPr/>
              <a:t>3/19/2024</a:t>
            </a:fld>
            <a:endParaRPr lang="en-US"/>
          </a:p>
        </p:txBody>
      </p:sp>
      <p:sp>
        <p:nvSpPr>
          <p:cNvPr id="5" name="Footer Placeholder 4"/>
          <p:cNvSpPr>
            <a:spLocks noGrp="1"/>
          </p:cNvSpPr>
          <p:nvPr>
            <p:ph type="ftr" sz="quarter" idx="11"/>
          </p:nvPr>
        </p:nvSpPr>
        <p:spPr/>
        <p:txBody>
          <a:bodyPr/>
          <a:lstStyle/>
          <a:p>
            <a:r>
              <a:rPr lang="en-US" dirty="0"/>
              <a:t>Ajeet Kumar                 Laravel with Veu.JS (ACSE0612)                 Unit III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E4FAD-F1CD-4000-9E76-3E09B5117EC1}" type="datetime1">
              <a:rPr lang="en-US" smtClean="0"/>
              <a:pPr/>
              <a:t>3/19/2024</a:t>
            </a:fld>
            <a:endParaRPr lang="en-US"/>
          </a:p>
        </p:txBody>
      </p:sp>
      <p:sp>
        <p:nvSpPr>
          <p:cNvPr id="5" name="Footer Placeholder 4"/>
          <p:cNvSpPr>
            <a:spLocks noGrp="1"/>
          </p:cNvSpPr>
          <p:nvPr>
            <p:ph type="ftr" sz="quarter" idx="11"/>
          </p:nvPr>
        </p:nvSpPr>
        <p:spPr/>
        <p:txBody>
          <a:bodyPr/>
          <a:lstStyle/>
          <a:p>
            <a:r>
              <a:rPr lang="en-US" dirty="0"/>
              <a:t>Ajeet Kumar                 Laravel with Veu.JS (ACSE0612)                 Unit III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0F47AA-C66A-44B6-992B-77E30688C2B4}" type="datetime1">
              <a:rPr lang="en-US" smtClean="0"/>
              <a:pPr/>
              <a:t>3/19/2024</a:t>
            </a:fld>
            <a:endParaRPr lang="en-US"/>
          </a:p>
        </p:txBody>
      </p:sp>
      <p:sp>
        <p:nvSpPr>
          <p:cNvPr id="5" name="Footer Placeholder 4"/>
          <p:cNvSpPr>
            <a:spLocks noGrp="1"/>
          </p:cNvSpPr>
          <p:nvPr>
            <p:ph type="ftr" sz="quarter" idx="11"/>
          </p:nvPr>
        </p:nvSpPr>
        <p:spPr/>
        <p:txBody>
          <a:bodyPr/>
          <a:lstStyle/>
          <a:p>
            <a:r>
              <a:rPr lang="en-US" dirty="0"/>
              <a:t>Ajeet Kumar                 Laravel with Veu.JS (ACSE0612)                 Unit III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5DF74-0636-4B7E-B688-C92430C532AB}" type="datetime1">
              <a:rPr lang="en-US" smtClean="0"/>
              <a:pPr/>
              <a:t>3/19/2024</a:t>
            </a:fld>
            <a:endParaRPr lang="en-US"/>
          </a:p>
        </p:txBody>
      </p:sp>
      <p:sp>
        <p:nvSpPr>
          <p:cNvPr id="5" name="Footer Placeholder 4"/>
          <p:cNvSpPr>
            <a:spLocks noGrp="1"/>
          </p:cNvSpPr>
          <p:nvPr>
            <p:ph type="ftr" sz="quarter" idx="11"/>
          </p:nvPr>
        </p:nvSpPr>
        <p:spPr/>
        <p:txBody>
          <a:bodyPr/>
          <a:lstStyle/>
          <a:p>
            <a:r>
              <a:rPr lang="en-US" dirty="0"/>
              <a:t>Ajeet Kumar                 Laravel with Veu.JS (ACSE0612)                 Unit III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025AD-8303-4818-AEF8-2F555F93C3DE}" type="datetime1">
              <a:rPr lang="en-US" smtClean="0"/>
              <a:pPr/>
              <a:t>3/19/2024</a:t>
            </a:fld>
            <a:endParaRPr lang="en-US"/>
          </a:p>
        </p:txBody>
      </p:sp>
      <p:sp>
        <p:nvSpPr>
          <p:cNvPr id="5" name="Footer Placeholder 4"/>
          <p:cNvSpPr>
            <a:spLocks noGrp="1"/>
          </p:cNvSpPr>
          <p:nvPr>
            <p:ph type="ftr" sz="quarter" idx="11"/>
          </p:nvPr>
        </p:nvSpPr>
        <p:spPr/>
        <p:txBody>
          <a:bodyPr/>
          <a:lstStyle/>
          <a:p>
            <a:r>
              <a:rPr lang="en-US" dirty="0"/>
              <a:t>Ajeet Kumar                 Laravel with Veu.JS (ACSE0612)                 Unit III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4C25C0-26E4-4740-A3C1-76DEBB26CA39}" type="datetime1">
              <a:rPr lang="en-US" smtClean="0"/>
              <a:pPr/>
              <a:t>3/19/2024</a:t>
            </a:fld>
            <a:endParaRPr lang="en-US"/>
          </a:p>
        </p:txBody>
      </p:sp>
      <p:sp>
        <p:nvSpPr>
          <p:cNvPr id="6" name="Footer Placeholder 5"/>
          <p:cNvSpPr>
            <a:spLocks noGrp="1"/>
          </p:cNvSpPr>
          <p:nvPr>
            <p:ph type="ftr" sz="quarter" idx="11"/>
          </p:nvPr>
        </p:nvSpPr>
        <p:spPr/>
        <p:txBody>
          <a:bodyPr/>
          <a:lstStyle/>
          <a:p>
            <a:r>
              <a:rPr lang="en-US" dirty="0"/>
              <a:t>Ajeet Kumar                 Laravel with Veu.JS (ACSE0612)                 Unit III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28002D-C390-4C4A-A039-214EA62E0C17}" type="datetime1">
              <a:rPr lang="en-US" smtClean="0"/>
              <a:pPr/>
              <a:t>3/19/2024</a:t>
            </a:fld>
            <a:endParaRPr lang="en-US"/>
          </a:p>
        </p:txBody>
      </p:sp>
      <p:sp>
        <p:nvSpPr>
          <p:cNvPr id="8" name="Footer Placeholder 7"/>
          <p:cNvSpPr>
            <a:spLocks noGrp="1"/>
          </p:cNvSpPr>
          <p:nvPr>
            <p:ph type="ftr" sz="quarter" idx="11"/>
          </p:nvPr>
        </p:nvSpPr>
        <p:spPr/>
        <p:txBody>
          <a:bodyPr/>
          <a:lstStyle/>
          <a:p>
            <a:r>
              <a:rPr lang="en-US" dirty="0"/>
              <a:t>Ajeet Kumar                 Laravel with Veu.JS (ACSE0612)                 Unit III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5104E6-E2C5-4135-B66B-A5DEB5F30595}" type="datetime1">
              <a:rPr lang="en-US" smtClean="0"/>
              <a:pPr/>
              <a:t>3/19/2024</a:t>
            </a:fld>
            <a:endParaRPr lang="en-US"/>
          </a:p>
        </p:txBody>
      </p:sp>
      <p:sp>
        <p:nvSpPr>
          <p:cNvPr id="4" name="Footer Placeholder 3"/>
          <p:cNvSpPr>
            <a:spLocks noGrp="1"/>
          </p:cNvSpPr>
          <p:nvPr>
            <p:ph type="ftr" sz="quarter" idx="11"/>
          </p:nvPr>
        </p:nvSpPr>
        <p:spPr/>
        <p:txBody>
          <a:bodyPr/>
          <a:lstStyle/>
          <a:p>
            <a:r>
              <a:rPr lang="en-US" dirty="0"/>
              <a:t>Ajeet Kumar                 Laravel with Veu.JS (ACSE0612)                 Unit III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3/19/2024</a:t>
            </a:fld>
            <a:endParaRPr lang="en-US"/>
          </a:p>
        </p:txBody>
      </p:sp>
      <p:sp>
        <p:nvSpPr>
          <p:cNvPr id="3" name="Footer Placeholder 2"/>
          <p:cNvSpPr>
            <a:spLocks noGrp="1"/>
          </p:cNvSpPr>
          <p:nvPr>
            <p:ph type="ftr" sz="quarter" idx="11"/>
          </p:nvPr>
        </p:nvSpPr>
        <p:spPr/>
        <p:txBody>
          <a:bodyPr/>
          <a:lstStyle/>
          <a:p>
            <a:r>
              <a:rPr lang="en-US" dirty="0"/>
              <a:t>Ajeet Kumar                 Laravel with Veu.JS (ACSE0612)                 Unit III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ABB209-01F0-42DB-9CDF-2CFB9507E1FD}" type="datetime1">
              <a:rPr lang="en-US" smtClean="0"/>
              <a:pPr/>
              <a:t>3/19/2024</a:t>
            </a:fld>
            <a:endParaRPr lang="en-US"/>
          </a:p>
        </p:txBody>
      </p:sp>
      <p:sp>
        <p:nvSpPr>
          <p:cNvPr id="6" name="Footer Placeholder 5"/>
          <p:cNvSpPr>
            <a:spLocks noGrp="1"/>
          </p:cNvSpPr>
          <p:nvPr>
            <p:ph type="ftr" sz="quarter" idx="11"/>
          </p:nvPr>
        </p:nvSpPr>
        <p:spPr/>
        <p:txBody>
          <a:bodyPr/>
          <a:lstStyle/>
          <a:p>
            <a:r>
              <a:rPr lang="en-US" dirty="0"/>
              <a:t>Ajeet Kumar                 Laravel with Veu.JS (ACSE0612)                 Unit III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3CF176-075F-4090-8288-838FFA053F00}" type="datetime1">
              <a:rPr lang="en-US" smtClean="0"/>
              <a:pPr/>
              <a:t>3/19/2024</a:t>
            </a:fld>
            <a:endParaRPr lang="en-US"/>
          </a:p>
        </p:txBody>
      </p:sp>
      <p:sp>
        <p:nvSpPr>
          <p:cNvPr id="6" name="Footer Placeholder 5"/>
          <p:cNvSpPr>
            <a:spLocks noGrp="1"/>
          </p:cNvSpPr>
          <p:nvPr>
            <p:ph type="ftr" sz="quarter" idx="11"/>
          </p:nvPr>
        </p:nvSpPr>
        <p:spPr/>
        <p:txBody>
          <a:bodyPr/>
          <a:lstStyle/>
          <a:p>
            <a:r>
              <a:rPr lang="en-US" dirty="0"/>
              <a:t>Ajeet Kumar                 Laravel with Veu.JS (ACSE0612)                 Unit III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73F92-5234-4A8B-8DDA-8477AADCC01B}" type="datetime1">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Ajeet Kumar                 Laravel with Veu.JS (ACSE0612)                 Unit III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onlineinterviewquestions.com/laravel-mcq-multiple-choice-questions/#collapseUnfiled12" TargetMode="External"/><Relationship Id="rId2" Type="http://schemas.openxmlformats.org/officeDocument/2006/relationships/hyperlink" Target="https://www.onlineinterviewquestions.com/laravel-mcq-multiple-choice-questions/#collapseUnfiled7"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nlineinterviewquestions.com/laravel-mcq-multiple-choice-questions/#collapseUnfiled16"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javatpoint.com/laravel-blade-template" TargetMode="External"/><Relationship Id="rId3" Type="http://schemas.openxmlformats.org/officeDocument/2006/relationships/hyperlink" Target="https://www.youtube.com/watch?v=0yVDMcGp97g&amp;list=PLjVLYmrlmjGfh2rwJjrmKNHzGxCZwBsqj&amp;ab_channel=WsCubeTech" TargetMode="External"/><Relationship Id="rId7" Type="http://schemas.openxmlformats.org/officeDocument/2006/relationships/hyperlink" Target="https://codesource.io/brief-overview-of-design-pattern-used-in-laravel/" TargetMode="External"/><Relationship Id="rId2" Type="http://schemas.openxmlformats.org/officeDocument/2006/relationships/hyperlink" Target="https://www.youtube.com/watch?v=ImtZ5yENzgE&amp;ab_channel=freeCodeCamp.org" TargetMode="External"/><Relationship Id="rId1" Type="http://schemas.openxmlformats.org/officeDocument/2006/relationships/slideLayout" Target="../slideLayouts/slideLayout2.xml"/><Relationship Id="rId6" Type="http://schemas.openxmlformats.org/officeDocument/2006/relationships/hyperlink" Target="https://www.javatpoint.com/laravel" TargetMode="External"/><Relationship Id="rId5" Type="http://schemas.openxmlformats.org/officeDocument/2006/relationships/hyperlink" Target="https://www.tutorialspoint.com/laravel/laravel_overview.htm" TargetMode="External"/><Relationship Id="rId4" Type="http://schemas.openxmlformats.org/officeDocument/2006/relationships/hyperlink" Target="https://laravel.com/docs/4.2/introduction#:~:text=Laravel%20attempts%20to%20take%20the,developer%20without%20sacrificing%20application%20functionality" TargetMode="External"/><Relationship Id="rId9"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nlineinterviewquestions.com/laravel-mcq-multiple-choice-questions/#collapseUnfiled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DfslJ-kaZXA&amp;ab_channel=GeekyShow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3980" y="0"/>
            <a:ext cx="7769859" cy="571495"/>
          </a:xfrm>
        </p:spPr>
        <p:style>
          <a:lnRef idx="1">
            <a:schemeClr val="accent5"/>
          </a:lnRef>
          <a:fillRef idx="2">
            <a:schemeClr val="accent5"/>
          </a:fillRef>
          <a:effectRef idx="1">
            <a:schemeClr val="accent5"/>
          </a:effectRef>
          <a:fontRef idx="minor">
            <a:schemeClr val="dk1"/>
          </a:fontRef>
        </p:style>
        <p:txBody>
          <a:bodyPr>
            <a:noAutofit/>
          </a:bodyPr>
          <a:lstStyle/>
          <a:p>
            <a:r>
              <a:rPr lang="en-US" sz="1800" dirty="0">
                <a:latin typeface="Times New Roman" pitchFamily="18" charset="0"/>
                <a:cs typeface="Times New Roman" pitchFamily="18" charset="0"/>
              </a:rPr>
              <a:t>Noida Institute of Engineering and Technology, Greater Noida</a:t>
            </a:r>
          </a:p>
        </p:txBody>
      </p:sp>
      <p:sp>
        <p:nvSpPr>
          <p:cNvPr id="3" name="Subtitle 2"/>
          <p:cNvSpPr>
            <a:spLocks noGrp="1"/>
          </p:cNvSpPr>
          <p:nvPr>
            <p:ph type="subTitle" idx="1"/>
          </p:nvPr>
        </p:nvSpPr>
        <p:spPr>
          <a:xfrm>
            <a:off x="2395220" y="824564"/>
            <a:ext cx="4800600" cy="1314450"/>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1800" dirty="0">
                <a:solidFill>
                  <a:schemeClr val="tx1">
                    <a:lumMod val="95000"/>
                    <a:lumOff val="5000"/>
                  </a:schemeClr>
                </a:solidFill>
                <a:latin typeface="Times New Roman" pitchFamily="18" charset="0"/>
                <a:cs typeface="Times New Roman" pitchFamily="18" charset="0"/>
              </a:rPr>
              <a:t>Full-Stack Web Development using </a:t>
            </a:r>
            <a:r>
              <a:rPr lang="en-US" sz="1800" dirty="0" err="1">
                <a:solidFill>
                  <a:schemeClr val="tx1">
                    <a:lumMod val="95000"/>
                    <a:lumOff val="5000"/>
                  </a:schemeClr>
                </a:solidFill>
                <a:latin typeface="Times New Roman" pitchFamily="18" charset="0"/>
                <a:cs typeface="Times New Roman" pitchFamily="18" charset="0"/>
              </a:rPr>
              <a:t>Laravel</a:t>
            </a:r>
            <a:r>
              <a:rPr lang="en-US" sz="1800" dirty="0">
                <a:solidFill>
                  <a:schemeClr val="tx1">
                    <a:lumMod val="95000"/>
                    <a:lumOff val="5000"/>
                  </a:schemeClr>
                </a:solidFill>
                <a:latin typeface="Times New Roman" pitchFamily="18" charset="0"/>
                <a:cs typeface="Times New Roman" pitchFamily="18" charset="0"/>
              </a:rPr>
              <a:t> with</a:t>
            </a:r>
          </a:p>
          <a:p>
            <a:r>
              <a:rPr lang="en-US" sz="1800" dirty="0">
                <a:solidFill>
                  <a:schemeClr val="tx1">
                    <a:lumMod val="95000"/>
                    <a:lumOff val="5000"/>
                  </a:schemeClr>
                </a:solidFill>
                <a:latin typeface="Times New Roman" pitchFamily="18" charset="0"/>
                <a:cs typeface="Times New Roman" pitchFamily="18" charset="0"/>
              </a:rPr>
              <a:t>Vue.JS</a:t>
            </a:r>
          </a:p>
        </p:txBody>
      </p:sp>
      <p:sp>
        <p:nvSpPr>
          <p:cNvPr id="6" name="Subtitle 2"/>
          <p:cNvSpPr txBox="1">
            <a:spLocks/>
          </p:cNvSpPr>
          <p:nvPr/>
        </p:nvSpPr>
        <p:spPr>
          <a:xfrm>
            <a:off x="6286500" y="3886200"/>
            <a:ext cx="2286000" cy="13144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lnSpcReduction="10000"/>
          </a:bodyPr>
          <a:lstStyle/>
          <a:p>
            <a:pPr algn="ctr">
              <a:spcBef>
                <a:spcPct val="20000"/>
              </a:spcBef>
              <a:defRPr/>
            </a:pPr>
            <a:endParaRPr lang="en-US" dirty="0">
              <a:solidFill>
                <a:schemeClr val="tx1"/>
              </a:solidFill>
            </a:endParaRPr>
          </a:p>
          <a:p>
            <a:pPr algn="ctr">
              <a:spcBef>
                <a:spcPct val="20000"/>
              </a:spcBef>
              <a:defRPr/>
            </a:pPr>
            <a:r>
              <a:rPr lang="en-US" dirty="0" smtClean="0">
                <a:solidFill>
                  <a:schemeClr val="tx1"/>
                </a:solidFill>
                <a:latin typeface="Times New Roman" pitchFamily="18" charset="0"/>
                <a:cs typeface="Times New Roman" pitchFamily="18" charset="0"/>
              </a:rPr>
              <a:t>Rupendra Kaushik</a:t>
            </a:r>
            <a:endParaRPr lang="en-US" dirty="0">
              <a:solidFill>
                <a:schemeClr val="tx1"/>
              </a:solidFill>
              <a:latin typeface="Times New Roman" pitchFamily="18" charset="0"/>
              <a:cs typeface="Times New Roman" pitchFamily="18" charset="0"/>
            </a:endParaRPr>
          </a:p>
          <a:p>
            <a:pPr algn="ctr">
              <a:spcBef>
                <a:spcPct val="20000"/>
              </a:spcBef>
              <a:defRPr/>
            </a:pPr>
            <a:r>
              <a:rPr lang="en-US" dirty="0">
                <a:solidFill>
                  <a:schemeClr val="tx1"/>
                </a:solidFill>
                <a:latin typeface="Times New Roman" pitchFamily="18" charset="0"/>
                <a:cs typeface="Times New Roman" pitchFamily="18" charset="0"/>
              </a:rPr>
              <a:t>(Asst. Professor)</a:t>
            </a:r>
          </a:p>
          <a:p>
            <a:pPr algn="ctr">
              <a:spcBef>
                <a:spcPct val="20000"/>
              </a:spcBef>
              <a:defRPr/>
            </a:pPr>
            <a:r>
              <a:rPr lang="en-US" dirty="0">
                <a:solidFill>
                  <a:schemeClr val="tx1"/>
                </a:solidFill>
                <a:latin typeface="Times New Roman" pitchFamily="18" charset="0"/>
                <a:cs typeface="Times New Roman" pitchFamily="18" charset="0"/>
              </a:rPr>
              <a:t>CSE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948267" y="5981971"/>
            <a:ext cx="359410" cy="400050"/>
          </a:xfrm>
          <a:prstGeom prst="rect">
            <a:avLst/>
          </a:prstGeom>
          <a:noFill/>
        </p:spPr>
      </p:pic>
      <p:sp>
        <p:nvSpPr>
          <p:cNvPr id="9" name="Date Placeholder 8"/>
          <p:cNvSpPr>
            <a:spLocks noGrp="1"/>
          </p:cNvSpPr>
          <p:nvPr>
            <p:ph type="dt" sz="half" idx="10"/>
          </p:nvPr>
        </p:nvSpPr>
        <p:spPr>
          <a:xfrm>
            <a:off x="924560" y="6343658"/>
            <a:ext cx="1600200" cy="273844"/>
          </a:xfrm>
        </p:spPr>
        <p:txBody>
          <a:bodyPr/>
          <a:lstStyle/>
          <a:p>
            <a:fld id="{08121DD7-66C4-481E-BA37-788C7555F8FD}" type="datetime1">
              <a:rPr lang="en-US" smtClean="0"/>
              <a:t>3/19/2024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629400" y="2800350"/>
            <a:ext cx="1143000" cy="1143000"/>
          </a:xfrm>
          <a:prstGeom prst="rect">
            <a:avLst/>
          </a:prstGeom>
          <a:noFill/>
        </p:spPr>
      </p:pic>
      <p:sp>
        <p:nvSpPr>
          <p:cNvPr id="12" name="Subtitle 2"/>
          <p:cNvSpPr txBox="1">
            <a:spLocks/>
          </p:cNvSpPr>
          <p:nvPr/>
        </p:nvSpPr>
        <p:spPr>
          <a:xfrm>
            <a:off x="1085850" y="3087679"/>
            <a:ext cx="1543050" cy="4000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875" dirty="0">
                <a:solidFill>
                  <a:schemeClr val="tx1"/>
                </a:solidFill>
              </a:rPr>
              <a:t>Unit: III</a:t>
            </a:r>
          </a:p>
        </p:txBody>
      </p:sp>
      <p:sp>
        <p:nvSpPr>
          <p:cNvPr id="14" name="Subtitle 2"/>
          <p:cNvSpPr txBox="1">
            <a:spLocks/>
          </p:cNvSpPr>
          <p:nvPr/>
        </p:nvSpPr>
        <p:spPr>
          <a:xfrm>
            <a:off x="1085850" y="3714750"/>
            <a:ext cx="3143250" cy="6286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chor="ctr">
            <a:normAutofit/>
          </a:bodyPr>
          <a:lstStyle/>
          <a:p>
            <a:pPr algn="ctr"/>
            <a:r>
              <a:rPr lang="en-US" sz="1800" dirty="0"/>
              <a:t>Laravel </a:t>
            </a:r>
            <a:r>
              <a:rPr lang="en-US" sz="1800" dirty="0" err="1"/>
              <a:t>Authentication&amp;Laravel</a:t>
            </a:r>
            <a:r>
              <a:rPr lang="en-US" sz="1800" dirty="0"/>
              <a:t> Faker</a:t>
            </a:r>
            <a:endParaRPr lang="en-US" sz="1725" dirty="0">
              <a:solidFill>
                <a:schemeClr val="tx1"/>
              </a:solidFill>
              <a:latin typeface="Times New Roman" pitchFamily="18" charset="0"/>
              <a:cs typeface="Times New Roman" pitchFamily="18" charset="0"/>
            </a:endParaRPr>
          </a:p>
        </p:txBody>
      </p:sp>
      <p:sp>
        <p:nvSpPr>
          <p:cNvPr id="15" name="Subtitle 2"/>
          <p:cNvSpPr txBox="1">
            <a:spLocks/>
          </p:cNvSpPr>
          <p:nvPr/>
        </p:nvSpPr>
        <p:spPr>
          <a:xfrm>
            <a:off x="1085850" y="4514850"/>
            <a:ext cx="3143250" cy="6286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500" dirty="0">
                <a:solidFill>
                  <a:schemeClr val="tx1"/>
                </a:solidFill>
                <a:latin typeface="Times New Roman" pitchFamily="18" charset="0"/>
                <a:cs typeface="Times New Roman" pitchFamily="18" charset="0"/>
              </a:rPr>
              <a:t>Course Details</a:t>
            </a:r>
            <a:br>
              <a:rPr lang="en-US" sz="1500" dirty="0">
                <a:solidFill>
                  <a:schemeClr val="tx1"/>
                </a:solidFill>
                <a:latin typeface="Times New Roman" pitchFamily="18" charset="0"/>
                <a:cs typeface="Times New Roman" pitchFamily="18" charset="0"/>
              </a:rPr>
            </a:br>
            <a:r>
              <a:rPr lang="en-US" sz="1500" dirty="0">
                <a:solidFill>
                  <a:schemeClr val="tx1"/>
                </a:solidFill>
                <a:latin typeface="Times New Roman" pitchFamily="18" charset="0"/>
                <a:cs typeface="Times New Roman" pitchFamily="18" charset="0"/>
              </a:rPr>
              <a:t>(B. Tech. 6</a:t>
            </a:r>
            <a:r>
              <a:rPr lang="en-US" sz="1500" baseline="30000" dirty="0">
                <a:solidFill>
                  <a:schemeClr val="tx1"/>
                </a:solidFill>
                <a:latin typeface="Times New Roman" pitchFamily="18" charset="0"/>
                <a:cs typeface="Times New Roman" pitchFamily="18" charset="0"/>
              </a:rPr>
              <a:t>th</a:t>
            </a:r>
            <a:r>
              <a:rPr lang="en-US" sz="1500" dirty="0">
                <a:solidFill>
                  <a:schemeClr val="tx1"/>
                </a:solidFill>
                <a:latin typeface="Times New Roman" pitchFamily="18" charset="0"/>
                <a:cs typeface="Times New Roman" pitchFamily="18" charset="0"/>
              </a:rPr>
              <a:t> Sem)</a:t>
            </a:r>
          </a:p>
        </p:txBody>
      </p:sp>
      <p:pic>
        <p:nvPicPr>
          <p:cNvPr id="4" name="Picture 3" descr="E:\Master Folder 2017-18\Approved Logo by BOG\NIET logo_.png">
            <a:extLst>
              <a:ext uri="{FF2B5EF4-FFF2-40B4-BE49-F238E27FC236}">
                <a16:creationId xmlns:a16="http://schemas.microsoft.com/office/drawing/2014/main" id="{E1C0092E-AA14-54D1-57F1-3B09AD171B51}"/>
              </a:ext>
            </a:extLst>
          </p:cNvPr>
          <p:cNvPicPr/>
          <p:nvPr/>
        </p:nvPicPr>
        <p:blipFill>
          <a:blip r:embed="rId5"/>
          <a:srcRect/>
          <a:stretch>
            <a:fillRect/>
          </a:stretch>
        </p:blipFill>
        <p:spPr bwMode="auto">
          <a:xfrm>
            <a:off x="76201" y="0"/>
            <a:ext cx="1287780" cy="685799"/>
          </a:xfrm>
          <a:prstGeom prst="rect">
            <a:avLst/>
          </a:prstGeom>
          <a:noFill/>
          <a:ln w="9525">
            <a:noFill/>
            <a:miter lim="800000"/>
            <a:headEnd/>
            <a:tailEnd/>
          </a:ln>
        </p:spPr>
      </p:pic>
      <p:sp>
        <p:nvSpPr>
          <p:cNvPr id="16"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03E956-1A55-4C01-B4C6-A41C201DE15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447800" y="0"/>
            <a:ext cx="76962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Course Objective</a:t>
            </a:r>
          </a:p>
        </p:txBody>
      </p:sp>
      <p:sp>
        <p:nvSpPr>
          <p:cNvPr id="2" name="Rectangle 1"/>
          <p:cNvSpPr/>
          <p:nvPr/>
        </p:nvSpPr>
        <p:spPr>
          <a:xfrm>
            <a:off x="1085850" y="1657354"/>
            <a:ext cx="7143750" cy="3416320"/>
          </a:xfrm>
          <a:prstGeom prst="rect">
            <a:avLst/>
          </a:prstGeom>
        </p:spPr>
        <p:txBody>
          <a:bodyPr wrap="square">
            <a:spAutoFit/>
          </a:bodyPr>
          <a:lstStyle/>
          <a:p>
            <a:r>
              <a:rPr lang="en-US" b="1" dirty="0">
                <a:latin typeface="Times New Roman" pitchFamily="18" charset="0"/>
                <a:cs typeface="Times New Roman" pitchFamily="18" charset="0"/>
              </a:rPr>
              <a:t>1.</a:t>
            </a:r>
            <a:r>
              <a:rPr lang="en-US" dirty="0">
                <a:latin typeface="Times New Roman" pitchFamily="18" charset="0"/>
                <a:cs typeface="Times New Roman" pitchFamily="18" charset="0"/>
              </a:rPr>
              <a:t>Laravel Development Means Faster Time-To-Market. ...</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2</a:t>
            </a:r>
            <a:r>
              <a:rPr lang="en-US" dirty="0">
                <a:latin typeface="Times New Roman" pitchFamily="18" charset="0"/>
                <a:cs typeface="Times New Roman" pitchFamily="18" charset="0"/>
              </a:rPr>
              <a:t>.Better Authentication and Authorization Option. ...</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3.</a:t>
            </a:r>
            <a:r>
              <a:rPr lang="en-US" dirty="0">
                <a:latin typeface="Times New Roman" pitchFamily="18" charset="0"/>
                <a:cs typeface="Times New Roman" pitchFamily="18" charset="0"/>
              </a:rPr>
              <a:t>Stay Away from Technical Vulnerabilities with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4.</a:t>
            </a:r>
            <a:r>
              <a:rPr lang="en-US" dirty="0">
                <a:latin typeface="Times New Roman" pitchFamily="18" charset="0"/>
                <a:cs typeface="Times New Roman" pitchFamily="18" charset="0"/>
              </a:rPr>
              <a:t>MVC Architecture of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5</a:t>
            </a:r>
            <a:r>
              <a:rPr lang="en-US" dirty="0">
                <a:latin typeface="Times New Roman" pitchFamily="18" charset="0"/>
                <a:cs typeface="Times New Roman" pitchFamily="18" charset="0"/>
              </a:rPr>
              <a:t>.Automated and Unit Testing Feature. ...</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6.</a:t>
            </a:r>
            <a:r>
              <a:rPr lang="en-US" dirty="0">
                <a:latin typeface="Times New Roman" pitchFamily="18" charset="0"/>
                <a:cs typeface="Times New Roman" pitchFamily="18" charset="0"/>
              </a:rPr>
              <a:t>Automated Task Execution and Scheduling</a:t>
            </a:r>
          </a:p>
          <a:p>
            <a:endParaRPr lang="en-US" dirty="0">
              <a:latin typeface="Times New Roman" pitchFamily="18" charset="0"/>
              <a:cs typeface="Times New Roman" pitchFamily="18" charset="0"/>
            </a:endParaRPr>
          </a:p>
        </p:txBody>
      </p:sp>
      <p:pic>
        <p:nvPicPr>
          <p:cNvPr id="3" name="Picture 2" descr="E:\Master Folder 2017-18\Approved Logo by BOG\NIET logo_.png">
            <a:extLst>
              <a:ext uri="{FF2B5EF4-FFF2-40B4-BE49-F238E27FC236}">
                <a16:creationId xmlns:a16="http://schemas.microsoft.com/office/drawing/2014/main" id="{1E3CCCCC-CE07-165F-2556-AA0D46DDFE0B}"/>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79053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endParaRPr lang="en-IN" sz="1800" dirty="0" err="1">
              <a:latin typeface="Times New Roman" panose="02020603050405020304" pitchFamily="18" charset="0"/>
              <a:cs typeface="Times New Roman" panose="02020603050405020304" pitchFamily="18" charset="0"/>
            </a:endParaRPr>
          </a:p>
          <a:p>
            <a:pPr marL="0" indent="0" algn="just">
              <a:buNone/>
            </a:pPr>
            <a:endParaRPr lang="en-IN" sz="1800" i="0" dirty="0" err="1">
              <a:effectLst/>
              <a:latin typeface="Times New Roman" panose="02020603050405020304" pitchFamily="18" charset="0"/>
              <a:cs typeface="Times New Roman" panose="02020603050405020304" pitchFamily="18" charset="0"/>
            </a:endParaRPr>
          </a:p>
          <a:p>
            <a:pPr marL="0" indent="0" algn="just">
              <a:buNone/>
            </a:pPr>
            <a:endParaRPr lang="en-IN" sz="1800" dirty="0" err="1">
              <a:latin typeface="Times New Roman" panose="02020603050405020304" pitchFamily="18" charset="0"/>
              <a:cs typeface="Times New Roman" panose="02020603050405020304" pitchFamily="18" charset="0"/>
            </a:endParaRPr>
          </a:p>
          <a:p>
            <a:pPr marL="0" indent="0" algn="just">
              <a:buNone/>
            </a:pPr>
            <a:endParaRPr lang="en-IN" sz="1800" i="0" dirty="0" err="1">
              <a:effectLst/>
              <a:latin typeface="Times New Roman" panose="02020603050405020304" pitchFamily="18" charset="0"/>
              <a:cs typeface="Times New Roman" panose="02020603050405020304" pitchFamily="18" charset="0"/>
            </a:endParaRPr>
          </a:p>
          <a:p>
            <a:pPr marL="0" indent="0" algn="just">
              <a:buNone/>
            </a:pPr>
            <a:endParaRPr lang="en-IN" sz="1800" dirty="0" err="1">
              <a:latin typeface="Times New Roman" panose="02020603050405020304" pitchFamily="18" charset="0"/>
              <a:cs typeface="Times New Roman" panose="02020603050405020304" pitchFamily="18" charset="0"/>
            </a:endParaRPr>
          </a:p>
          <a:p>
            <a:pPr marL="0" indent="0" algn="just">
              <a:buNone/>
            </a:pPr>
            <a:endParaRPr lang="en-IN" sz="1800" i="0" dirty="0" err="1">
              <a:effectLst/>
              <a:latin typeface="Times New Roman" panose="02020603050405020304" pitchFamily="18" charset="0"/>
              <a:cs typeface="Times New Roman" panose="02020603050405020304" pitchFamily="18" charset="0"/>
            </a:endParaRPr>
          </a:p>
          <a:p>
            <a:pPr marL="0" indent="0" algn="just">
              <a:buNone/>
            </a:pPr>
            <a:endParaRPr lang="en-IN" sz="1800" dirty="0" err="1">
              <a:latin typeface="Times New Roman" panose="02020603050405020304" pitchFamily="18" charset="0"/>
              <a:cs typeface="Times New Roman" panose="02020603050405020304" pitchFamily="18" charset="0"/>
            </a:endParaRPr>
          </a:p>
          <a:p>
            <a:pPr marL="0" indent="0" algn="just">
              <a:buNone/>
            </a:pPr>
            <a:endParaRPr lang="en-IN" sz="1800" i="0" dirty="0" err="1">
              <a:effectLst/>
              <a:latin typeface="Times New Roman" panose="02020603050405020304" pitchFamily="18" charset="0"/>
              <a:cs typeface="Times New Roman" panose="02020603050405020304" pitchFamily="18" charset="0"/>
            </a:endParaRPr>
          </a:p>
          <a:p>
            <a:pPr marL="0" indent="0" algn="just">
              <a:buNone/>
            </a:pPr>
            <a:endParaRPr lang="en-IN" sz="1800" dirty="0" err="1">
              <a:latin typeface="Times New Roman" panose="02020603050405020304" pitchFamily="18" charset="0"/>
              <a:cs typeface="Times New Roman" panose="02020603050405020304" pitchFamily="18" charset="0"/>
            </a:endParaRPr>
          </a:p>
          <a:p>
            <a:pPr marL="0" indent="0" algn="just">
              <a:buNone/>
            </a:pPr>
            <a:r>
              <a:rPr lang="en-US" sz="1800" i="0" dirty="0">
                <a:effectLst/>
                <a:latin typeface="Times New Roman" panose="02020603050405020304" pitchFamily="18" charset="0"/>
                <a:cs typeface="Times New Roman" panose="02020603050405020304" pitchFamily="18" charset="0"/>
              </a:rPr>
              <a:t>Show Success message After Redirect</a:t>
            </a:r>
          </a:p>
          <a:p>
            <a:pPr marL="0" indent="0" algn="just">
              <a:buNone/>
            </a:pPr>
            <a:endParaRPr lang="en-US" sz="1800" i="0" dirty="0">
              <a:effectLst/>
              <a:latin typeface="Times New Roman" panose="02020603050405020304" pitchFamily="18" charset="0"/>
              <a:cs typeface="Times New Roman" panose="02020603050405020304" pitchFamily="18" charset="0"/>
            </a:endParaRPr>
          </a:p>
          <a:p>
            <a:pPr marL="0" indent="0" algn="just">
              <a:buNone/>
            </a:pPr>
            <a:r>
              <a:rPr lang="en-US" sz="1800" b="1" i="0" dirty="0">
                <a:effectLst/>
                <a:latin typeface="Times New Roman" panose="02020603050405020304" pitchFamily="18" charset="0"/>
                <a:cs typeface="Times New Roman" panose="02020603050405020304" pitchFamily="18" charset="0"/>
              </a:rPr>
              <a:t> return redirect()-&gt;route("</a:t>
            </a:r>
            <a:r>
              <a:rPr lang="en-US" sz="1800" b="1" i="0" dirty="0" err="1">
                <a:effectLst/>
                <a:latin typeface="Times New Roman" panose="02020603050405020304" pitchFamily="18" charset="0"/>
                <a:cs typeface="Times New Roman" panose="02020603050405020304" pitchFamily="18" charset="0"/>
              </a:rPr>
              <a:t>articles.index</a:t>
            </a:r>
            <a:r>
              <a:rPr lang="en-US" sz="1800" b="1" i="0" dirty="0">
                <a:effectLst/>
                <a:latin typeface="Times New Roman" panose="02020603050405020304" pitchFamily="18" charset="0"/>
                <a:cs typeface="Times New Roman" panose="02020603050405020304" pitchFamily="18" charset="0"/>
              </a:rPr>
              <a:t>")</a:t>
            </a:r>
          </a:p>
          <a:p>
            <a:pPr marL="0" indent="0" algn="just">
              <a:buNone/>
            </a:pPr>
            <a:r>
              <a:rPr lang="en-US" sz="1800" b="1" i="0" dirty="0">
                <a:effectLst/>
                <a:latin typeface="Times New Roman" panose="02020603050405020304" pitchFamily="18" charset="0"/>
                <a:cs typeface="Times New Roman" panose="02020603050405020304" pitchFamily="18" charset="0"/>
              </a:rPr>
              <a:t>            -&gt;with('success', 'You have successfully created the article.');</a:t>
            </a:r>
            <a:endParaRPr lang="en-IN" sz="1800" b="1" i="0" dirty="0" err="1">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53250" name="Picture 2" descr="flash error message laravel">
            <a:extLst>
              <a:ext uri="{FF2B5EF4-FFF2-40B4-BE49-F238E27FC236}">
                <a16:creationId xmlns:a16="http://schemas.microsoft.com/office/drawing/2014/main" id="{C06A24AD-43BA-E24D-EBC2-A11B00BFE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18" y="1006610"/>
            <a:ext cx="6837218" cy="29234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9476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52226" name="Picture 2" descr="Flash success message laravel">
            <a:extLst>
              <a:ext uri="{FF2B5EF4-FFF2-40B4-BE49-F238E27FC236}">
                <a16:creationId xmlns:a16="http://schemas.microsoft.com/office/drawing/2014/main" id="{8485279A-0839-F2BE-03B4-CA60EAA4C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7715167" cy="45261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091880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1800" i="0" dirty="0">
                <a:effectLst/>
                <a:latin typeface="+mj-lt"/>
              </a:rPr>
              <a:t>Show Info message After Redirect</a:t>
            </a:r>
            <a:endParaRPr lang="en-US" sz="1800" b="1" i="0" dirty="0">
              <a:effectLst/>
              <a:latin typeface="+mj-lt"/>
            </a:endParaRPr>
          </a:p>
          <a:p>
            <a:pPr marL="0" indent="0" algn="just">
              <a:buNone/>
            </a:pPr>
            <a:r>
              <a:rPr lang="en-US" sz="1800" b="1" i="0" dirty="0">
                <a:effectLst/>
                <a:latin typeface="+mj-lt"/>
              </a:rPr>
              <a:t>return redirect()-&gt;route("</a:t>
            </a:r>
            <a:r>
              <a:rPr lang="en-US" sz="1800" b="1" i="0" dirty="0" err="1">
                <a:effectLst/>
                <a:latin typeface="+mj-lt"/>
              </a:rPr>
              <a:t>articles.index</a:t>
            </a:r>
            <a:r>
              <a:rPr lang="en-US" sz="1800" b="1" i="0" dirty="0">
                <a:effectLst/>
                <a:latin typeface="+mj-lt"/>
              </a:rPr>
              <a:t>")</a:t>
            </a:r>
          </a:p>
          <a:p>
            <a:pPr marL="0" indent="0" algn="just">
              <a:buNone/>
            </a:pPr>
            <a:r>
              <a:rPr lang="en-US" sz="1800" b="1" i="0" dirty="0">
                <a:effectLst/>
                <a:latin typeface="+mj-lt"/>
              </a:rPr>
              <a:t>            -&gt;with('info', 'You have successfully deleted the article.');</a:t>
            </a: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51203" name="Picture 3" descr="Flash Info message">
            <a:extLst>
              <a:ext uri="{FF2B5EF4-FFF2-40B4-BE49-F238E27FC236}">
                <a16:creationId xmlns:a16="http://schemas.microsoft.com/office/drawing/2014/main" id="{EE5AC10E-A7B9-2F4F-F8A6-F5FE8E348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01" y="2286000"/>
            <a:ext cx="6858000" cy="289560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525614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t>Topic : </a:t>
            </a:r>
            <a:r>
              <a:rPr lang="en-US" sz="2000" b="0" baseline="0" dirty="0"/>
              <a:t>Faker PHP library</a:t>
            </a:r>
            <a:endParaRPr lang="en-IN" sz="2000" dirty="0"/>
          </a:p>
          <a:p>
            <a:pPr lvl="0" algn="just"/>
            <a:r>
              <a:rPr lang="en-US" sz="1800" b="0" i="0" dirty="0">
                <a:solidFill>
                  <a:srgbClr val="202124"/>
                </a:solidFill>
                <a:effectLst/>
                <a:latin typeface="arial" panose="020B0604020202020204" pitchFamily="34" charset="0"/>
              </a:rPr>
              <a:t>Faker is a PHP library that </a:t>
            </a:r>
            <a:r>
              <a:rPr lang="en-US" sz="1800" i="0" dirty="0">
                <a:solidFill>
                  <a:srgbClr val="202124"/>
                </a:solidFill>
                <a:effectLst/>
                <a:latin typeface="arial" panose="020B0604020202020204" pitchFamily="34" charset="0"/>
              </a:rPr>
              <a:t>generates fake data for you</a:t>
            </a:r>
            <a:r>
              <a:rPr lang="en-US" sz="1800" b="0" i="0" dirty="0">
                <a:solidFill>
                  <a:srgbClr val="202124"/>
                </a:solidFill>
                <a:effectLst/>
                <a:latin typeface="arial" panose="020B0604020202020204" pitchFamily="34" charset="0"/>
              </a:rPr>
              <a:t>. Whether you need to bootstrap your database, create good-looking XML documents, fill-in your persistence to stress test it, or anonymize data taken from a production service, Faker is for you. </a:t>
            </a:r>
            <a:endParaRPr lang="en-IN" sz="18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31143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2000" i="0" dirty="0">
                <a:effectLst/>
                <a:latin typeface="+mj-lt"/>
              </a:rPr>
              <a:t>Faker is a PHP library that generates fake data for you. Whether you need to bootstrap your database, create good-looking XML documents, fill-in your persistence to stress test it, or anonymize data taken from a production service, Faker is for you.</a:t>
            </a:r>
          </a:p>
          <a:p>
            <a:pPr marL="0" indent="0" algn="just">
              <a:buNone/>
            </a:pPr>
            <a:r>
              <a:rPr lang="en-US" sz="2000" i="0" dirty="0">
                <a:effectLst/>
                <a:latin typeface="+mj-lt"/>
              </a:rPr>
              <a:t>Faker is heavily inspired by Perl's Data::Faker, and by ruby's Faker.</a:t>
            </a:r>
          </a:p>
          <a:p>
            <a:pPr marL="0" indent="0" algn="ctr">
              <a:buNone/>
            </a:pPr>
            <a:r>
              <a:rPr lang="en-US" sz="2000" b="1" i="0" dirty="0">
                <a:effectLst/>
                <a:latin typeface="+mj-lt"/>
              </a:rPr>
              <a:t>Faker requires PHP &gt;= 5.3.</a:t>
            </a:r>
          </a:p>
          <a:p>
            <a:pPr marL="0" indent="0">
              <a:buNone/>
            </a:pPr>
            <a:r>
              <a:rPr lang="en-US" sz="2000" b="1" i="0" dirty="0">
                <a:effectLst/>
                <a:latin typeface="+mj-lt"/>
              </a:rPr>
              <a:t>Installation</a:t>
            </a:r>
          </a:p>
          <a:p>
            <a:pPr marL="0" indent="0" algn="ctr">
              <a:buNone/>
            </a:pPr>
            <a:r>
              <a:rPr lang="en-US" sz="1800" b="1" i="0" dirty="0">
                <a:effectLst/>
                <a:latin typeface="+mj-lt"/>
              </a:rPr>
              <a:t>composer require </a:t>
            </a:r>
            <a:r>
              <a:rPr lang="en-US" sz="1800" b="1" i="0" dirty="0" err="1">
                <a:effectLst/>
                <a:latin typeface="+mj-lt"/>
              </a:rPr>
              <a:t>fzaninotto</a:t>
            </a:r>
            <a:r>
              <a:rPr lang="en-US" sz="1800" b="1" i="0" dirty="0">
                <a:effectLst/>
                <a:latin typeface="+mj-lt"/>
              </a:rPr>
              <a:t>/faker</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Faker PHP library</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288812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IN" sz="2000" b="1" i="0" dirty="0">
                <a:effectLst/>
                <a:latin typeface="+mj-lt"/>
              </a:rPr>
              <a:t>Basic Usage</a:t>
            </a:r>
          </a:p>
          <a:p>
            <a:pPr marL="0" indent="0">
              <a:buNone/>
            </a:pPr>
            <a:r>
              <a:rPr lang="en-IN" sz="2000" i="0" dirty="0">
                <a:effectLst/>
                <a:latin typeface="+mj-lt"/>
              </a:rPr>
              <a:t>Autoloading</a:t>
            </a:r>
          </a:p>
          <a:p>
            <a:pPr marL="0" indent="0">
              <a:buNone/>
            </a:pPr>
            <a:r>
              <a:rPr lang="en-IN" sz="2000" i="0" dirty="0">
                <a:effectLst/>
                <a:latin typeface="+mj-lt"/>
              </a:rPr>
              <a:t>Faker supports both PSR-0 as PSR-4 autoloaders.</a:t>
            </a:r>
          </a:p>
          <a:p>
            <a:pPr marL="0" indent="0">
              <a:buNone/>
            </a:pPr>
            <a:r>
              <a:rPr lang="en-IN" sz="2000" i="0" dirty="0">
                <a:effectLst/>
                <a:latin typeface="+mj-lt"/>
              </a:rPr>
              <a:t>&lt;?</a:t>
            </a:r>
            <a:r>
              <a:rPr lang="en-IN" sz="2000" i="0" dirty="0" err="1">
                <a:effectLst/>
                <a:latin typeface="+mj-lt"/>
              </a:rPr>
              <a:t>php</a:t>
            </a:r>
            <a:endParaRPr lang="en-IN" sz="2000" i="0" dirty="0">
              <a:effectLst/>
              <a:latin typeface="+mj-lt"/>
            </a:endParaRPr>
          </a:p>
          <a:p>
            <a:pPr marL="0" indent="0">
              <a:buNone/>
            </a:pPr>
            <a:r>
              <a:rPr lang="en-IN" sz="2000" i="0" dirty="0">
                <a:effectLst/>
                <a:latin typeface="+mj-lt"/>
              </a:rPr>
              <a:t># When installed via composer</a:t>
            </a:r>
          </a:p>
          <a:p>
            <a:pPr marL="0" indent="0">
              <a:buNone/>
            </a:pPr>
            <a:r>
              <a:rPr lang="en-IN" sz="2000" i="0" dirty="0" err="1">
                <a:effectLst/>
                <a:latin typeface="+mj-lt"/>
              </a:rPr>
              <a:t>require_once</a:t>
            </a:r>
            <a:r>
              <a:rPr lang="en-IN" sz="2000" i="0" dirty="0">
                <a:effectLst/>
                <a:latin typeface="+mj-lt"/>
              </a:rPr>
              <a:t> 'vendor/</a:t>
            </a:r>
            <a:r>
              <a:rPr lang="en-IN" sz="2000" i="0" dirty="0" err="1">
                <a:effectLst/>
                <a:latin typeface="+mj-lt"/>
              </a:rPr>
              <a:t>autoload.php</a:t>
            </a:r>
            <a:r>
              <a:rPr lang="en-IN" sz="2000" i="0" dirty="0">
                <a:effectLst/>
                <a:latin typeface="+mj-lt"/>
              </a:rPr>
              <a:t>’;</a:t>
            </a:r>
          </a:p>
          <a:p>
            <a:pPr marL="0" indent="0">
              <a:buNone/>
            </a:pPr>
            <a:endParaRPr lang="en-IN" sz="2000" i="0" dirty="0">
              <a:effectLst/>
              <a:latin typeface="+mj-lt"/>
            </a:endParaRPr>
          </a:p>
          <a:p>
            <a:pPr marL="0" indent="0">
              <a:buNone/>
            </a:pPr>
            <a:r>
              <a:rPr lang="en-IN" sz="2000" i="0" dirty="0">
                <a:effectLst/>
                <a:latin typeface="+mj-lt"/>
              </a:rPr>
              <a:t>You can also load Fakers shipped PSR-0 autoloader</a:t>
            </a:r>
          </a:p>
          <a:p>
            <a:pPr marL="0" indent="0">
              <a:buNone/>
            </a:pPr>
            <a:r>
              <a:rPr lang="en-IN" sz="2000" i="0" dirty="0">
                <a:effectLst/>
                <a:latin typeface="+mj-lt"/>
              </a:rPr>
              <a:t>&lt;?</a:t>
            </a:r>
            <a:r>
              <a:rPr lang="en-IN" sz="2000" i="0" dirty="0" err="1">
                <a:effectLst/>
                <a:latin typeface="+mj-lt"/>
              </a:rPr>
              <a:t>php</a:t>
            </a:r>
            <a:endParaRPr lang="en-IN" sz="2000" i="0" dirty="0">
              <a:effectLst/>
              <a:latin typeface="+mj-lt"/>
            </a:endParaRPr>
          </a:p>
          <a:p>
            <a:pPr marL="0" indent="0">
              <a:buNone/>
            </a:pPr>
            <a:r>
              <a:rPr lang="en-IN" sz="2000" i="0" dirty="0">
                <a:effectLst/>
                <a:latin typeface="+mj-lt"/>
              </a:rPr>
              <a:t># Load Fakers own autoloader</a:t>
            </a:r>
          </a:p>
          <a:p>
            <a:pPr marL="0" indent="0">
              <a:buNone/>
            </a:pPr>
            <a:r>
              <a:rPr lang="en-IN" sz="2000" i="0" dirty="0" err="1">
                <a:effectLst/>
                <a:latin typeface="+mj-lt"/>
              </a:rPr>
              <a:t>require_once</a:t>
            </a:r>
            <a:r>
              <a:rPr lang="en-IN" sz="2000" i="0" dirty="0">
                <a:effectLst/>
                <a:latin typeface="+mj-lt"/>
              </a:rPr>
              <a:t> '/path/to/Faker/</a:t>
            </a:r>
            <a:r>
              <a:rPr lang="en-IN" sz="2000" i="0" dirty="0" err="1">
                <a:effectLst/>
                <a:latin typeface="+mj-lt"/>
              </a:rPr>
              <a:t>src</a:t>
            </a:r>
            <a:r>
              <a:rPr lang="en-IN" sz="2000" i="0" dirty="0">
                <a:effectLst/>
                <a:latin typeface="+mj-lt"/>
              </a:rPr>
              <a:t>/</a:t>
            </a:r>
            <a:r>
              <a:rPr lang="en-IN" sz="2000" i="0" dirty="0" err="1">
                <a:effectLst/>
                <a:latin typeface="+mj-lt"/>
              </a:rPr>
              <a:t>autoload.php</a:t>
            </a:r>
            <a:r>
              <a:rPr lang="en-IN" sz="2000" i="0" dirty="0">
                <a:effectLst/>
                <a:latin typeface="+mj-lt"/>
              </a:rPr>
              <a:t>'</a:t>
            </a: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Faker PHP library</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618718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IN" sz="1800" b="1" i="0" dirty="0">
                <a:effectLst/>
                <a:latin typeface="+mj-lt"/>
              </a:rPr>
              <a:t>Create fake data</a:t>
            </a:r>
          </a:p>
          <a:p>
            <a:pPr marL="0" indent="0">
              <a:buNone/>
            </a:pPr>
            <a:r>
              <a:rPr lang="en-IN" sz="1800" i="0" dirty="0">
                <a:effectLst/>
                <a:latin typeface="+mj-lt"/>
              </a:rPr>
              <a:t>Use Faker\Factory::create() to create and initialize a faker generator, which can generate data by accessing properties named after the type of data you want.</a:t>
            </a:r>
          </a:p>
          <a:p>
            <a:pPr marL="0" indent="0">
              <a:buNone/>
            </a:pPr>
            <a:r>
              <a:rPr lang="en-IN" sz="1800" i="0" dirty="0">
                <a:effectLst/>
                <a:latin typeface="+mj-lt"/>
              </a:rPr>
              <a:t>&lt;?</a:t>
            </a:r>
            <a:r>
              <a:rPr lang="en-IN" sz="1800" i="0" dirty="0" err="1">
                <a:effectLst/>
                <a:latin typeface="+mj-lt"/>
              </a:rPr>
              <a:t>php</a:t>
            </a:r>
            <a:endParaRPr lang="en-IN" sz="1800" i="0" dirty="0">
              <a:effectLst/>
              <a:latin typeface="+mj-lt"/>
            </a:endParaRPr>
          </a:p>
          <a:p>
            <a:pPr marL="0" indent="0">
              <a:buNone/>
            </a:pPr>
            <a:r>
              <a:rPr lang="en-IN" sz="1800" i="0" dirty="0">
                <a:effectLst/>
                <a:latin typeface="+mj-lt"/>
              </a:rPr>
              <a:t>// use the factory to create a Faker\Generator instance</a:t>
            </a:r>
          </a:p>
          <a:p>
            <a:pPr marL="0" indent="0">
              <a:buNone/>
            </a:pPr>
            <a:r>
              <a:rPr lang="en-IN" sz="1800" i="0" dirty="0">
                <a:effectLst/>
                <a:latin typeface="+mj-lt"/>
              </a:rPr>
              <a:t>$faker = Faker\Factory::create();</a:t>
            </a:r>
          </a:p>
          <a:p>
            <a:pPr marL="0" indent="0">
              <a:buNone/>
            </a:pPr>
            <a:r>
              <a:rPr lang="en-IN" sz="1800" i="0" dirty="0">
                <a:effectLst/>
                <a:latin typeface="+mj-lt"/>
              </a:rPr>
              <a:t>// generate data by accessing properties</a:t>
            </a:r>
          </a:p>
          <a:p>
            <a:pPr marL="0" indent="0">
              <a:buNone/>
            </a:pPr>
            <a:r>
              <a:rPr lang="en-IN" sz="1800" i="0" dirty="0">
                <a:effectLst/>
                <a:latin typeface="+mj-lt"/>
              </a:rPr>
              <a:t>echo $faker-&gt;name;</a:t>
            </a:r>
          </a:p>
          <a:p>
            <a:pPr marL="0" indent="0">
              <a:buNone/>
            </a:pPr>
            <a:r>
              <a:rPr lang="en-IN" sz="1800" i="0" dirty="0">
                <a:effectLst/>
                <a:latin typeface="+mj-lt"/>
              </a:rPr>
              <a:t>  // 'Lucy </a:t>
            </a:r>
            <a:r>
              <a:rPr lang="en-IN" sz="1800" i="0" dirty="0" err="1">
                <a:effectLst/>
                <a:latin typeface="+mj-lt"/>
              </a:rPr>
              <a:t>Cechtelar</a:t>
            </a:r>
            <a:r>
              <a:rPr lang="en-IN" sz="1800" i="0" dirty="0">
                <a:effectLst/>
                <a:latin typeface="+mj-lt"/>
              </a:rPr>
              <a:t>';</a:t>
            </a:r>
          </a:p>
          <a:p>
            <a:pPr marL="0" indent="0">
              <a:buNone/>
            </a:pPr>
            <a:r>
              <a:rPr lang="en-IN" sz="1800" i="0" dirty="0">
                <a:effectLst/>
                <a:latin typeface="+mj-lt"/>
              </a:rPr>
              <a:t>echo $faker-&gt;address;</a:t>
            </a:r>
          </a:p>
          <a:p>
            <a:pPr marL="0" indent="0">
              <a:buNone/>
            </a:pPr>
            <a:r>
              <a:rPr lang="en-IN" sz="1800" i="0" dirty="0">
                <a:effectLst/>
                <a:latin typeface="+mj-lt"/>
              </a:rPr>
              <a:t>  // "426 Jordy Lodge</a:t>
            </a:r>
          </a:p>
          <a:p>
            <a:pPr marL="0" indent="0">
              <a:buNone/>
            </a:pPr>
            <a:r>
              <a:rPr lang="en-IN" sz="1800" i="0" dirty="0">
                <a:effectLst/>
                <a:latin typeface="+mj-lt"/>
              </a:rPr>
              <a:t>  // </a:t>
            </a:r>
            <a:r>
              <a:rPr lang="en-IN" sz="1800" i="0" dirty="0" err="1">
                <a:effectLst/>
                <a:latin typeface="+mj-lt"/>
              </a:rPr>
              <a:t>Cartwrightshire</a:t>
            </a:r>
            <a:r>
              <a:rPr lang="en-IN" sz="1800" i="0" dirty="0">
                <a:effectLst/>
                <a:latin typeface="+mj-lt"/>
              </a:rPr>
              <a:t>, SC 88120-6700"</a:t>
            </a:r>
          </a:p>
          <a:p>
            <a:pPr marL="0" indent="0">
              <a:buNone/>
            </a:pPr>
            <a:r>
              <a:rPr lang="en-IN" sz="1800" i="0" dirty="0">
                <a:effectLst/>
                <a:latin typeface="+mj-lt"/>
              </a:rPr>
              <a:t>echo $faker-&gt;text;</a:t>
            </a:r>
          </a:p>
          <a:p>
            <a:pPr marL="0" indent="0">
              <a:buNone/>
            </a:pPr>
            <a:r>
              <a:rPr lang="en-IN" sz="1800" i="0" dirty="0">
                <a:effectLst/>
                <a:latin typeface="+mj-lt"/>
              </a:rPr>
              <a:t>  // Dolores sit </a:t>
            </a:r>
            <a:r>
              <a:rPr lang="en-IN" sz="1800" i="0" dirty="0" err="1">
                <a:effectLst/>
                <a:latin typeface="+mj-lt"/>
              </a:rPr>
              <a:t>sint</a:t>
            </a:r>
            <a:r>
              <a:rPr lang="en-IN" sz="1800" i="0" dirty="0">
                <a:effectLst/>
                <a:latin typeface="+mj-lt"/>
              </a:rPr>
              <a:t> </a:t>
            </a:r>
            <a:r>
              <a:rPr lang="en-IN" sz="1800" i="0" dirty="0" err="1">
                <a:effectLst/>
                <a:latin typeface="+mj-lt"/>
              </a:rPr>
              <a:t>laboriosam</a:t>
            </a:r>
            <a:r>
              <a:rPr lang="en-IN" sz="1800" i="0" dirty="0">
                <a:effectLst/>
                <a:latin typeface="+mj-lt"/>
              </a:rPr>
              <a:t> </a:t>
            </a:r>
            <a:r>
              <a:rPr lang="en-IN" sz="1800" i="0" dirty="0" err="1">
                <a:effectLst/>
                <a:latin typeface="+mj-lt"/>
              </a:rPr>
              <a:t>dolorem</a:t>
            </a:r>
            <a:r>
              <a:rPr lang="en-IN" sz="1800" i="0" dirty="0">
                <a:effectLst/>
                <a:latin typeface="+mj-lt"/>
              </a:rPr>
              <a:t> culpa et autem. Beatae </a:t>
            </a:r>
            <a:r>
              <a:rPr lang="en-IN" sz="1800" i="0" dirty="0" err="1">
                <a:effectLst/>
                <a:latin typeface="+mj-lt"/>
              </a:rPr>
              <a:t>nam</a:t>
            </a:r>
            <a:r>
              <a:rPr lang="en-IN" sz="1800" i="0" dirty="0">
                <a:effectLst/>
                <a:latin typeface="+mj-lt"/>
              </a:rPr>
              <a:t> sunt fugit</a:t>
            </a:r>
          </a:p>
          <a:p>
            <a:pPr marL="0" indent="0">
              <a:buNone/>
            </a:pPr>
            <a:r>
              <a:rPr lang="en-IN" sz="1800" i="0" dirty="0">
                <a:effectLst/>
                <a:latin typeface="+mj-lt"/>
              </a:rPr>
              <a:t>  // et sit et </a:t>
            </a:r>
            <a:r>
              <a:rPr lang="en-IN" sz="1800" i="0" dirty="0" err="1">
                <a:effectLst/>
                <a:latin typeface="+mj-lt"/>
              </a:rPr>
              <a:t>mollitia</a:t>
            </a:r>
            <a:r>
              <a:rPr lang="en-IN" sz="1800" i="0" dirty="0">
                <a:effectLst/>
                <a:latin typeface="+mj-lt"/>
              </a:rPr>
              <a:t> sed.</a:t>
            </a:r>
          </a:p>
          <a:p>
            <a:pPr marL="0" indent="0">
              <a:buNone/>
            </a:pPr>
            <a:r>
              <a:rPr lang="en-IN" sz="1800" i="0" dirty="0">
                <a:effectLst/>
                <a:latin typeface="+mj-lt"/>
              </a:rPr>
              <a:t>  // </a:t>
            </a:r>
            <a:r>
              <a:rPr lang="en-IN" sz="1800" i="0" dirty="0" err="1">
                <a:effectLst/>
                <a:latin typeface="+mj-lt"/>
              </a:rPr>
              <a:t>Fuga</a:t>
            </a:r>
            <a:r>
              <a:rPr lang="en-IN" sz="1800" i="0" dirty="0">
                <a:effectLst/>
                <a:latin typeface="+mj-lt"/>
              </a:rPr>
              <a:t> </a:t>
            </a:r>
            <a:r>
              <a:rPr lang="en-IN" sz="1800" i="0" dirty="0" err="1">
                <a:effectLst/>
                <a:latin typeface="+mj-lt"/>
              </a:rPr>
              <a:t>deserunt</a:t>
            </a:r>
            <a:r>
              <a:rPr lang="en-IN" sz="1800" i="0" dirty="0">
                <a:effectLst/>
                <a:latin typeface="+mj-lt"/>
              </a:rPr>
              <a:t> </a:t>
            </a:r>
            <a:r>
              <a:rPr lang="en-IN" sz="1800" i="0" dirty="0" err="1">
                <a:effectLst/>
                <a:latin typeface="+mj-lt"/>
              </a:rPr>
              <a:t>tempora</a:t>
            </a:r>
            <a:r>
              <a:rPr lang="en-IN" sz="1800" i="0" dirty="0">
                <a:effectLst/>
                <a:latin typeface="+mj-lt"/>
              </a:rPr>
              <a:t> </a:t>
            </a:r>
            <a:r>
              <a:rPr lang="en-IN" sz="1800" i="0" dirty="0" err="1">
                <a:effectLst/>
                <a:latin typeface="+mj-lt"/>
              </a:rPr>
              <a:t>facere</a:t>
            </a:r>
            <a:r>
              <a:rPr lang="en-IN" sz="1800" i="0" dirty="0">
                <a:effectLst/>
                <a:latin typeface="+mj-lt"/>
              </a:rPr>
              <a:t> </a:t>
            </a:r>
            <a:r>
              <a:rPr lang="en-IN" sz="1800" i="0" dirty="0" err="1">
                <a:effectLst/>
                <a:latin typeface="+mj-lt"/>
              </a:rPr>
              <a:t>magni</a:t>
            </a:r>
            <a:r>
              <a:rPr lang="en-IN" sz="1800" i="0" dirty="0">
                <a:effectLst/>
                <a:latin typeface="+mj-lt"/>
              </a:rPr>
              <a:t> </a:t>
            </a:r>
            <a:r>
              <a:rPr lang="en-IN" sz="1800" i="0" dirty="0" err="1">
                <a:effectLst/>
                <a:latin typeface="+mj-lt"/>
              </a:rPr>
              <a:t>omnis</a:t>
            </a:r>
            <a:r>
              <a:rPr lang="en-IN" sz="1800" i="0" dirty="0">
                <a:effectLst/>
                <a:latin typeface="+mj-lt"/>
              </a:rPr>
              <a:t>. Omnis </a:t>
            </a:r>
            <a:r>
              <a:rPr lang="en-IN" sz="1800" i="0" dirty="0" err="1">
                <a:effectLst/>
                <a:latin typeface="+mj-lt"/>
              </a:rPr>
              <a:t>quia</a:t>
            </a:r>
            <a:r>
              <a:rPr lang="en-IN" sz="1800" i="0" dirty="0">
                <a:effectLst/>
                <a:latin typeface="+mj-lt"/>
              </a:rPr>
              <a:t> </a:t>
            </a:r>
            <a:r>
              <a:rPr lang="en-IN" sz="1800" i="0" dirty="0" err="1">
                <a:effectLst/>
                <a:latin typeface="+mj-lt"/>
              </a:rPr>
              <a:t>temporibus</a:t>
            </a:r>
            <a:r>
              <a:rPr lang="en-IN" sz="1800" i="0" dirty="0">
                <a:effectLst/>
                <a:latin typeface="+mj-lt"/>
              </a:rPr>
              <a:t> </a:t>
            </a:r>
            <a:r>
              <a:rPr lang="en-IN" sz="1800" i="0" dirty="0" err="1">
                <a:effectLst/>
                <a:latin typeface="+mj-lt"/>
              </a:rPr>
              <a:t>laudantium</a:t>
            </a:r>
            <a:endParaRPr lang="en-IN" sz="1800" i="0" dirty="0">
              <a:effectLst/>
              <a:latin typeface="+mj-lt"/>
            </a:endParaRPr>
          </a:p>
          <a:p>
            <a:pPr marL="0" indent="0">
              <a:buNone/>
            </a:pPr>
            <a:r>
              <a:rPr lang="en-IN" sz="1800" i="0" dirty="0">
                <a:effectLst/>
                <a:latin typeface="+mj-lt"/>
              </a:rPr>
              <a:t>  // sit minima </a:t>
            </a:r>
            <a:r>
              <a:rPr lang="en-IN" sz="1800" i="0" dirty="0" err="1">
                <a:effectLst/>
                <a:latin typeface="+mj-lt"/>
              </a:rPr>
              <a:t>sint</a:t>
            </a:r>
            <a:r>
              <a:rPr lang="en-IN" sz="1800" i="0" dirty="0">
                <a:effectLst/>
                <a:latin typeface="+mj-lt"/>
              </a:rPr>
              <a:t>.</a:t>
            </a:r>
          </a:p>
          <a:p>
            <a:pPr marL="0" indent="0">
              <a:buNone/>
            </a:pP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Faker PHP library</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417462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latin typeface="+mj-lt"/>
              </a:rPr>
              <a:t>Topic :</a:t>
            </a:r>
            <a:r>
              <a:rPr lang="en-US" sz="2000" b="0" baseline="0" dirty="0">
                <a:latin typeface="+mj-lt"/>
              </a:rPr>
              <a:t>Create data seeder</a:t>
            </a:r>
            <a:endParaRPr lang="en-IN" sz="2000" dirty="0">
              <a:latin typeface="+mj-lt"/>
            </a:endParaRPr>
          </a:p>
          <a:p>
            <a:pPr lvl="0" algn="just"/>
            <a:r>
              <a:rPr lang="en-US" sz="1800" b="0" i="0" dirty="0">
                <a:solidFill>
                  <a:srgbClr val="202124"/>
                </a:solidFill>
                <a:effectLst/>
                <a:latin typeface="+mj-lt"/>
              </a:rPr>
              <a:t>Seed data is data that you populate the database with at the time it is created. You use seeding to </a:t>
            </a:r>
            <a:r>
              <a:rPr lang="en-US" sz="1800" i="0" dirty="0">
                <a:solidFill>
                  <a:srgbClr val="202124"/>
                </a:solidFill>
                <a:effectLst/>
                <a:latin typeface="+mj-lt"/>
              </a:rPr>
              <a:t>provide initial values for lookup lists, for demo purposes, proof of concepts etc</a:t>
            </a:r>
            <a:r>
              <a:rPr lang="en-US" sz="1200" i="0" dirty="0">
                <a:solidFill>
                  <a:srgbClr val="202124"/>
                </a:solidFill>
                <a:effectLst/>
                <a:latin typeface="+mj-lt"/>
              </a:rPr>
              <a:t>.</a:t>
            </a:r>
            <a:endParaRPr lang="en-IN" sz="20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84612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640" y="1066800"/>
            <a:ext cx="8229600" cy="5358822"/>
          </a:xfrm>
        </p:spPr>
        <p:txBody>
          <a:bodyPr>
            <a:noAutofit/>
          </a:bodyPr>
          <a:lstStyle/>
          <a:p>
            <a:pPr marL="0" indent="0">
              <a:buNone/>
            </a:pPr>
            <a:r>
              <a:rPr lang="en-US" sz="1800" i="0" dirty="0">
                <a:effectLst/>
                <a:latin typeface="+mj-lt"/>
              </a:rPr>
              <a:t>To create seeders, you may use the </a:t>
            </a:r>
            <a:r>
              <a:rPr lang="en-US" sz="1800" i="0" dirty="0" err="1">
                <a:effectLst/>
                <a:latin typeface="+mj-lt"/>
              </a:rPr>
              <a:t>make:seeder</a:t>
            </a:r>
            <a:r>
              <a:rPr lang="en-US" sz="1800" i="0" dirty="0">
                <a:effectLst/>
                <a:latin typeface="+mj-lt"/>
              </a:rPr>
              <a:t> Artisan command. All seeders generated will be placed in the database/seeds directory.</a:t>
            </a:r>
          </a:p>
          <a:p>
            <a:pPr marL="0" indent="0" algn="ctr">
              <a:buNone/>
            </a:pPr>
            <a:r>
              <a:rPr lang="en-US" sz="2000" b="1" i="0" dirty="0">
                <a:solidFill>
                  <a:schemeClr val="accent6">
                    <a:lumMod val="50000"/>
                  </a:schemeClr>
                </a:solidFill>
                <a:effectLst/>
                <a:latin typeface="+mj-lt"/>
              </a:rPr>
              <a:t>$ </a:t>
            </a:r>
            <a:r>
              <a:rPr lang="en-US" sz="2000" b="1" i="0" dirty="0" err="1">
                <a:solidFill>
                  <a:schemeClr val="accent6">
                    <a:lumMod val="50000"/>
                  </a:schemeClr>
                </a:solidFill>
                <a:effectLst/>
                <a:latin typeface="+mj-lt"/>
              </a:rPr>
              <a:t>php</a:t>
            </a:r>
            <a:r>
              <a:rPr lang="en-US" sz="2000" b="1" i="0" dirty="0">
                <a:solidFill>
                  <a:schemeClr val="accent6">
                    <a:lumMod val="50000"/>
                  </a:schemeClr>
                </a:solidFill>
                <a:effectLst/>
                <a:latin typeface="+mj-lt"/>
              </a:rPr>
              <a:t> artisan </a:t>
            </a:r>
            <a:r>
              <a:rPr lang="en-US" sz="2000" b="1" i="0" dirty="0" err="1">
                <a:solidFill>
                  <a:schemeClr val="accent6">
                    <a:lumMod val="50000"/>
                  </a:schemeClr>
                </a:solidFill>
                <a:effectLst/>
                <a:latin typeface="+mj-lt"/>
              </a:rPr>
              <a:t>make:seeder</a:t>
            </a:r>
            <a:r>
              <a:rPr lang="en-US" sz="2000" b="1" i="0" dirty="0">
                <a:solidFill>
                  <a:schemeClr val="accent6">
                    <a:lumMod val="50000"/>
                  </a:schemeClr>
                </a:solidFill>
                <a:effectLst/>
                <a:latin typeface="+mj-lt"/>
              </a:rPr>
              <a:t> </a:t>
            </a:r>
            <a:r>
              <a:rPr lang="en-US" sz="2000" b="1" i="0" dirty="0" err="1">
                <a:solidFill>
                  <a:schemeClr val="accent6">
                    <a:lumMod val="50000"/>
                  </a:schemeClr>
                </a:solidFill>
                <a:effectLst/>
                <a:latin typeface="+mj-lt"/>
              </a:rPr>
              <a:t>MoviesTableSeeder</a:t>
            </a:r>
            <a:endParaRPr lang="en-US" sz="2000" b="1" i="0" dirty="0">
              <a:solidFill>
                <a:schemeClr val="accent6">
                  <a:lumMod val="50000"/>
                </a:schemeClr>
              </a:solidFill>
              <a:effectLst/>
              <a:latin typeface="+mj-lt"/>
            </a:endParaRPr>
          </a:p>
          <a:p>
            <a:pPr marL="0" indent="0">
              <a:buNone/>
            </a:pPr>
            <a:r>
              <a:rPr lang="en-US" sz="1800" i="0" dirty="0">
                <a:effectLst/>
                <a:latin typeface="+mj-lt"/>
              </a:rPr>
              <a:t>Generated seeders will contain one method: run. You may insert data into your database in this method.</a:t>
            </a:r>
          </a:p>
          <a:p>
            <a:pPr marL="0" indent="0">
              <a:buNone/>
            </a:pPr>
            <a:r>
              <a:rPr lang="en-US" sz="1800" i="0" dirty="0">
                <a:solidFill>
                  <a:schemeClr val="accent6">
                    <a:lumMod val="50000"/>
                  </a:schemeClr>
                </a:solidFill>
                <a:effectLst/>
                <a:latin typeface="+mj-lt"/>
              </a:rPr>
              <a:t>&lt;?</a:t>
            </a:r>
            <a:r>
              <a:rPr lang="en-US" sz="1800" i="0" dirty="0" err="1">
                <a:solidFill>
                  <a:schemeClr val="accent6">
                    <a:lumMod val="50000"/>
                  </a:schemeClr>
                </a:solidFill>
                <a:effectLst/>
                <a:latin typeface="+mj-lt"/>
              </a:rPr>
              <a:t>php</a:t>
            </a:r>
            <a:endParaRPr lang="en-US" sz="1800" i="0" dirty="0">
              <a:solidFill>
                <a:schemeClr val="accent6">
                  <a:lumMod val="50000"/>
                </a:schemeClr>
              </a:solidFill>
              <a:effectLst/>
              <a:latin typeface="+mj-lt"/>
            </a:endParaRPr>
          </a:p>
          <a:p>
            <a:pPr marL="0" indent="0">
              <a:buNone/>
            </a:pPr>
            <a:r>
              <a:rPr lang="en-US" sz="1800" i="0" dirty="0">
                <a:solidFill>
                  <a:schemeClr val="accent6">
                    <a:lumMod val="50000"/>
                  </a:schemeClr>
                </a:solidFill>
                <a:effectLst/>
                <a:latin typeface="+mj-lt"/>
              </a:rPr>
              <a:t>use Illuminate\Database\Seeder;</a:t>
            </a:r>
          </a:p>
          <a:p>
            <a:pPr marL="0" indent="0">
              <a:buNone/>
            </a:pPr>
            <a:r>
              <a:rPr lang="en-US" sz="1800" i="0" dirty="0">
                <a:solidFill>
                  <a:schemeClr val="accent6">
                    <a:lumMod val="50000"/>
                  </a:schemeClr>
                </a:solidFill>
                <a:effectLst/>
                <a:latin typeface="+mj-lt"/>
              </a:rPr>
              <a:t>use Illuminate\Database\Eloquent\Model;</a:t>
            </a:r>
          </a:p>
          <a:p>
            <a:pPr marL="0" indent="0">
              <a:buNone/>
            </a:pPr>
            <a:r>
              <a:rPr lang="en-US" sz="1800" i="0" dirty="0">
                <a:solidFill>
                  <a:schemeClr val="accent6">
                    <a:lumMod val="50000"/>
                  </a:schemeClr>
                </a:solidFill>
                <a:effectLst/>
                <a:latin typeface="+mj-lt"/>
              </a:rPr>
              <a:t>class </a:t>
            </a:r>
            <a:r>
              <a:rPr lang="en-US" sz="1800" i="0" dirty="0" err="1">
                <a:solidFill>
                  <a:schemeClr val="accent6">
                    <a:lumMod val="50000"/>
                  </a:schemeClr>
                </a:solidFill>
                <a:effectLst/>
                <a:latin typeface="+mj-lt"/>
              </a:rPr>
              <a:t>MoviesTableSeeder</a:t>
            </a:r>
            <a:r>
              <a:rPr lang="en-US" sz="1800" i="0" dirty="0">
                <a:solidFill>
                  <a:schemeClr val="accent6">
                    <a:lumMod val="50000"/>
                  </a:schemeClr>
                </a:solidFill>
                <a:effectLst/>
                <a:latin typeface="+mj-lt"/>
              </a:rPr>
              <a:t> extends Seeder</a:t>
            </a:r>
          </a:p>
          <a:p>
            <a:pPr marL="0" indent="0">
              <a:buNone/>
            </a:pPr>
            <a:r>
              <a:rPr lang="en-US" sz="1800" i="0" dirty="0">
                <a:solidFill>
                  <a:schemeClr val="accent6">
                    <a:lumMod val="50000"/>
                  </a:schemeClr>
                </a:solidFill>
                <a:effectLst/>
                <a:latin typeface="+mj-lt"/>
              </a:rPr>
              <a:t>{</a:t>
            </a:r>
          </a:p>
          <a:p>
            <a:pPr marL="0" indent="0">
              <a:buNone/>
            </a:pPr>
            <a:r>
              <a:rPr lang="en-US" sz="1800" i="0" dirty="0">
                <a:solidFill>
                  <a:schemeClr val="accent6">
                    <a:lumMod val="50000"/>
                  </a:schemeClr>
                </a:solidFill>
                <a:effectLst/>
                <a:latin typeface="+mj-lt"/>
              </a:rPr>
              <a:t>    /**</a:t>
            </a:r>
          </a:p>
          <a:p>
            <a:pPr marL="0" indent="0">
              <a:buNone/>
            </a:pPr>
            <a:r>
              <a:rPr lang="en-US" sz="1800" i="0" dirty="0">
                <a:solidFill>
                  <a:schemeClr val="accent6">
                    <a:lumMod val="50000"/>
                  </a:schemeClr>
                </a:solidFill>
                <a:effectLst/>
                <a:latin typeface="+mj-lt"/>
              </a:rPr>
              <a:t>     * Run the database seeds.</a:t>
            </a:r>
          </a:p>
          <a:p>
            <a:pPr marL="0" indent="0">
              <a:buNone/>
            </a:pPr>
            <a:r>
              <a:rPr lang="en-US" sz="1800" i="0" dirty="0">
                <a:solidFill>
                  <a:schemeClr val="accent6">
                    <a:lumMod val="50000"/>
                  </a:schemeClr>
                </a:solidFill>
                <a:effectLst/>
                <a:latin typeface="+mj-lt"/>
              </a:rPr>
              <a:t>     *</a:t>
            </a:r>
          </a:p>
          <a:p>
            <a:pPr marL="0" indent="0">
              <a:buNone/>
            </a:pPr>
            <a:r>
              <a:rPr lang="en-US" sz="1800" i="0" dirty="0">
                <a:solidFill>
                  <a:schemeClr val="accent6">
                    <a:lumMod val="50000"/>
                  </a:schemeClr>
                </a:solidFill>
                <a:effectLst/>
                <a:latin typeface="+mj-lt"/>
              </a:rPr>
              <a:t>     * @return void</a:t>
            </a:r>
          </a:p>
          <a:p>
            <a:pPr marL="0" indent="0">
              <a:buNone/>
            </a:pPr>
            <a:r>
              <a:rPr lang="en-US" sz="1800" i="0" dirty="0">
                <a:solidFill>
                  <a:schemeClr val="accent6">
                    <a:lumMod val="50000"/>
                  </a:schemeClr>
                </a:solidFill>
                <a:effectLst/>
                <a:latin typeface="+mj-lt"/>
              </a:rPr>
              <a:t>     */</a:t>
            </a:r>
          </a:p>
          <a:p>
            <a:pPr marL="0" indent="0">
              <a:buNone/>
            </a:pP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Create data seeder</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240974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public function run()</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App\Movie::create([</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'name' =&gt; 'A New Hope',</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'year' =&gt; '1977'</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App\Movie::create([</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'name' =&gt; 'The Empire Strikes Back',</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'year' =&gt; '1980'</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t>
            </a:r>
          </a:p>
          <a:p>
            <a:pPr marL="0" indent="0">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a:t>
            </a:r>
          </a:p>
          <a:p>
            <a:pPr marL="0" indent="0">
              <a:buNone/>
            </a:pPr>
            <a:r>
              <a:rPr lang="en-US" sz="1800" i="0" dirty="0">
                <a:effectLst/>
                <a:latin typeface="Times New Roman" panose="02020603050405020304" pitchFamily="18" charset="0"/>
                <a:cs typeface="Times New Roman" panose="02020603050405020304" pitchFamily="18" charset="0"/>
              </a:rPr>
              <a:t>You will generally want to call all your seeders inside the </a:t>
            </a:r>
            <a:r>
              <a:rPr lang="en-US" sz="1800" i="0" dirty="0" err="1">
                <a:effectLst/>
                <a:latin typeface="Times New Roman" panose="02020603050405020304" pitchFamily="18" charset="0"/>
                <a:cs typeface="Times New Roman" panose="02020603050405020304" pitchFamily="18" charset="0"/>
              </a:rPr>
              <a:t>DatabaseSeeder</a:t>
            </a:r>
            <a:r>
              <a:rPr lang="en-US" sz="1800" i="0" dirty="0">
                <a:effectLst/>
                <a:latin typeface="Times New Roman" panose="02020603050405020304" pitchFamily="18" charset="0"/>
                <a:cs typeface="Times New Roman" panose="02020603050405020304" pitchFamily="18" charset="0"/>
              </a:rPr>
              <a:t> class.</a:t>
            </a:r>
          </a:p>
          <a:p>
            <a:pPr marL="0" indent="0">
              <a:buNone/>
            </a:pPr>
            <a:r>
              <a:rPr lang="en-US" sz="1800" i="0" dirty="0">
                <a:effectLst/>
                <a:latin typeface="Times New Roman" panose="02020603050405020304" pitchFamily="18" charset="0"/>
                <a:cs typeface="Times New Roman" panose="02020603050405020304" pitchFamily="18" charset="0"/>
              </a:rPr>
              <a:t>Once you're done writing the seeders, use the </a:t>
            </a:r>
            <a:r>
              <a:rPr lang="en-US" sz="1800" i="0" dirty="0" err="1">
                <a:effectLst/>
                <a:latin typeface="Times New Roman" panose="02020603050405020304" pitchFamily="18" charset="0"/>
                <a:cs typeface="Times New Roman" panose="02020603050405020304" pitchFamily="18" charset="0"/>
              </a:rPr>
              <a:t>db:seed</a:t>
            </a:r>
            <a:r>
              <a:rPr lang="en-US" sz="1800" i="0" dirty="0">
                <a:effectLst/>
                <a:latin typeface="Times New Roman" panose="02020603050405020304" pitchFamily="18" charset="0"/>
                <a:cs typeface="Times New Roman" panose="02020603050405020304" pitchFamily="18" charset="0"/>
              </a:rPr>
              <a:t> command. This will run </a:t>
            </a:r>
            <a:r>
              <a:rPr lang="en-US" sz="1800" i="0" dirty="0" err="1">
                <a:effectLst/>
                <a:latin typeface="Times New Roman" panose="02020603050405020304" pitchFamily="18" charset="0"/>
                <a:cs typeface="Times New Roman" panose="02020603050405020304" pitchFamily="18" charset="0"/>
              </a:rPr>
              <a:t>DatabaseSeeder's</a:t>
            </a:r>
            <a:r>
              <a:rPr lang="en-US" sz="1800" i="0" dirty="0">
                <a:effectLst/>
                <a:latin typeface="Times New Roman" panose="02020603050405020304" pitchFamily="18" charset="0"/>
                <a:cs typeface="Times New Roman" panose="02020603050405020304" pitchFamily="18" charset="0"/>
              </a:rPr>
              <a:t> run function.</a:t>
            </a:r>
          </a:p>
          <a:p>
            <a:pPr marL="0" indent="0" algn="ctr">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1800" i="0" dirty="0" err="1">
                <a:solidFill>
                  <a:schemeClr val="accent6">
                    <a:lumMod val="50000"/>
                  </a:schemeClr>
                </a:solidFill>
                <a:effectLst/>
                <a:latin typeface="Times New Roman" panose="02020603050405020304" pitchFamily="18" charset="0"/>
                <a:cs typeface="Times New Roman" panose="02020603050405020304" pitchFamily="18" charset="0"/>
              </a:rPr>
              <a:t>php</a:t>
            </a: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artisan </a:t>
            </a:r>
            <a:r>
              <a:rPr lang="en-US" sz="1800" i="0" dirty="0" err="1">
                <a:solidFill>
                  <a:schemeClr val="accent6">
                    <a:lumMod val="50000"/>
                  </a:schemeClr>
                </a:solidFill>
                <a:effectLst/>
                <a:latin typeface="Times New Roman" panose="02020603050405020304" pitchFamily="18" charset="0"/>
                <a:cs typeface="Times New Roman" panose="02020603050405020304" pitchFamily="18" charset="0"/>
              </a:rPr>
              <a:t>db:seed</a:t>
            </a:r>
            <a:endParaRPr lang="en-US" sz="1800" i="0" dirty="0">
              <a:solidFill>
                <a:schemeClr val="accent6">
                  <a:lumMod val="50000"/>
                </a:schemeClr>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Create data seeder</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36308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8CB441-287C-4D7D-AF34-7BBE636684C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19758"/>
            <a:ext cx="7749385" cy="619853"/>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Course  Outcomes (COs)</a:t>
            </a:r>
          </a:p>
        </p:txBody>
      </p:sp>
      <p:graphicFrame>
        <p:nvGraphicFramePr>
          <p:cNvPr id="11" name="Table 10"/>
          <p:cNvGraphicFramePr>
            <a:graphicFrameLocks noGrp="1"/>
          </p:cNvGraphicFramePr>
          <p:nvPr/>
        </p:nvGraphicFramePr>
        <p:xfrm>
          <a:off x="1166015" y="1714500"/>
          <a:ext cx="7391400" cy="3166110"/>
        </p:xfrm>
        <a:graphic>
          <a:graphicData uri="http://schemas.openxmlformats.org/drawingml/2006/table">
            <a:tbl>
              <a:tblPr firstRow="1" bandRow="1">
                <a:tableStyleId>{5C22544A-7EE6-4342-B048-85BDC9FD1C3A}</a:tableStyleId>
              </a:tblPr>
              <a:tblGrid>
                <a:gridCol w="1108710">
                  <a:extLst>
                    <a:ext uri="{9D8B030D-6E8A-4147-A177-3AD203B41FA5}">
                      <a16:colId xmlns:a16="http://schemas.microsoft.com/office/drawing/2014/main" val="20000"/>
                    </a:ext>
                  </a:extLst>
                </a:gridCol>
                <a:gridCol w="6282690">
                  <a:extLst>
                    <a:ext uri="{9D8B030D-6E8A-4147-A177-3AD203B41FA5}">
                      <a16:colId xmlns:a16="http://schemas.microsoft.com/office/drawing/2014/main" val="20001"/>
                    </a:ext>
                  </a:extLst>
                </a:gridCol>
              </a:tblGrid>
              <a:tr h="685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 : 01. </a:t>
                      </a:r>
                    </a:p>
                    <a:p>
                      <a:pPr algn="ctr"/>
                      <a:endParaRPr lang="en-US" sz="14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Apply the knowledge of PHP that are vital in understanding </a:t>
                      </a:r>
                      <a:r>
                        <a:rPr lang="en-US" sz="1400" dirty="0" err="1">
                          <a:latin typeface="Times New Roman" pitchFamily="18" charset="0"/>
                          <a:cs typeface="Times New Roman" pitchFamily="18" charset="0"/>
                        </a:rPr>
                        <a:t>Laravel</a:t>
                      </a:r>
                      <a:r>
                        <a:rPr lang="en-US" sz="1400" dirty="0">
                          <a:latin typeface="Times New Roman" pitchFamily="18" charset="0"/>
                          <a:cs typeface="Times New Roman" pitchFamily="18" charset="0"/>
                        </a:rPr>
                        <a:t> application and analyze the  concepts, principles and methods in current Server-side technology to implement </a:t>
                      </a:r>
                      <a:r>
                        <a:rPr lang="en-US" sz="1400" dirty="0" err="1">
                          <a:latin typeface="Times New Roman" pitchFamily="18" charset="0"/>
                          <a:cs typeface="Times New Roman" pitchFamily="18" charset="0"/>
                        </a:rPr>
                        <a:t>Laravel</a:t>
                      </a:r>
                      <a:r>
                        <a:rPr lang="en-US" sz="1400" dirty="0">
                          <a:latin typeface="Times New Roman" pitchFamily="18" charset="0"/>
                          <a:cs typeface="Times New Roman" pitchFamily="18" charset="0"/>
                        </a:rPr>
                        <a:t> application over the web.</a:t>
                      </a:r>
                    </a:p>
                  </a:txBody>
                  <a:tcPr marT="34290" marB="34290"/>
                </a:tc>
                <a:extLst>
                  <a:ext uri="{0D108BD9-81ED-4DB2-BD59-A6C34878D82A}">
                    <a16:rowId xmlns:a16="http://schemas.microsoft.com/office/drawing/2014/main" val="10000"/>
                  </a:ext>
                </a:extLst>
              </a:tr>
              <a:tr h="582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 : 02. </a:t>
                      </a:r>
                    </a:p>
                    <a:p>
                      <a:endParaRPr lang="en-US" sz="14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Explain, analyze and apply the role of Client-side scripting language like </a:t>
                      </a:r>
                      <a:r>
                        <a:rPr lang="en-US" sz="1400" dirty="0" err="1">
                          <a:latin typeface="Times New Roman" pitchFamily="18" charset="0"/>
                          <a:cs typeface="Times New Roman" pitchFamily="18" charset="0"/>
                        </a:rPr>
                        <a:t>Vuejs</a:t>
                      </a:r>
                      <a:r>
                        <a:rPr lang="en-US" sz="1400" dirty="0">
                          <a:latin typeface="Times New Roman" pitchFamily="18" charset="0"/>
                          <a:cs typeface="Times New Roman" pitchFamily="18" charset="0"/>
                        </a:rPr>
                        <a:t> in the workings of the web and web applications. </a:t>
                      </a:r>
                    </a:p>
                  </a:txBody>
                  <a:tcPr marT="34290" marB="34290"/>
                </a:tc>
                <a:extLst>
                  <a:ext uri="{0D108BD9-81ED-4DB2-BD59-A6C34878D82A}">
                    <a16:rowId xmlns:a16="http://schemas.microsoft.com/office/drawing/2014/main" val="10001"/>
                  </a:ext>
                </a:extLst>
              </a:tr>
              <a:tr h="582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 : 03. </a:t>
                      </a:r>
                    </a:p>
                    <a:p>
                      <a:endParaRPr lang="en-US" sz="14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Implementing and analyzing the concept of </a:t>
                      </a:r>
                      <a:r>
                        <a:rPr lang="en-US" sz="1400" dirty="0" err="1">
                          <a:latin typeface="Times New Roman" pitchFamily="18" charset="0"/>
                          <a:cs typeface="Times New Roman" pitchFamily="18" charset="0"/>
                        </a:rPr>
                        <a:t>Larvel</a:t>
                      </a:r>
                      <a:r>
                        <a:rPr lang="en-US" sz="1400" dirty="0">
                          <a:latin typeface="Times New Roman" pitchFamily="18" charset="0"/>
                          <a:cs typeface="Times New Roman" pitchFamily="18" charset="0"/>
                        </a:rPr>
                        <a:t> Faker and Authentication on </a:t>
                      </a:r>
                      <a:r>
                        <a:rPr lang="en-US" sz="1400" dirty="0" err="1">
                          <a:latin typeface="Times New Roman" pitchFamily="18" charset="0"/>
                          <a:cs typeface="Times New Roman" pitchFamily="18" charset="0"/>
                        </a:rPr>
                        <a:t>Laravel</a:t>
                      </a:r>
                      <a:r>
                        <a:rPr lang="en-US" sz="1400" dirty="0">
                          <a:latin typeface="Times New Roman" pitchFamily="18" charset="0"/>
                          <a:cs typeface="Times New Roman" pitchFamily="18" charset="0"/>
                        </a:rPr>
                        <a:t>. </a:t>
                      </a:r>
                    </a:p>
                  </a:txBody>
                  <a:tcPr marT="34290" marB="34290"/>
                </a:tc>
                <a:extLst>
                  <a:ext uri="{0D108BD9-81ED-4DB2-BD59-A6C34878D82A}">
                    <a16:rowId xmlns:a16="http://schemas.microsoft.com/office/drawing/2014/main" val="10002"/>
                  </a:ext>
                </a:extLst>
              </a:tr>
              <a:tr h="685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 : 04. </a:t>
                      </a:r>
                    </a:p>
                    <a:p>
                      <a:endParaRPr lang="en-US" sz="14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Understand the impact of web designing by database connectivity with different databases in the current market place where everyone use to prefer electronic medium for </a:t>
                      </a:r>
                      <a:r>
                        <a:rPr lang="en-US" sz="1400" dirty="0" err="1">
                          <a:latin typeface="Times New Roman" pitchFamily="18" charset="0"/>
                          <a:cs typeface="Times New Roman" pitchFamily="18" charset="0"/>
                        </a:rPr>
                        <a:t>shoping</a:t>
                      </a:r>
                      <a:r>
                        <a:rPr lang="en-US" sz="1400" dirty="0">
                          <a:latin typeface="Times New Roman" pitchFamily="18" charset="0"/>
                          <a:cs typeface="Times New Roman" pitchFamily="18" charset="0"/>
                        </a:rPr>
                        <a:t>, commerce, and even social life also. </a:t>
                      </a:r>
                    </a:p>
                  </a:txBody>
                  <a:tcPr marT="34290" marB="34290"/>
                </a:tc>
                <a:extLst>
                  <a:ext uri="{0D108BD9-81ED-4DB2-BD59-A6C34878D82A}">
                    <a16:rowId xmlns:a16="http://schemas.microsoft.com/office/drawing/2014/main" val="10003"/>
                  </a:ext>
                </a:extLst>
              </a:tr>
              <a:tr h="582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 : 05. </a:t>
                      </a:r>
                    </a:p>
                    <a:p>
                      <a:endParaRPr lang="en-US" sz="14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Analyzing and Creating a functional website using </a:t>
                      </a:r>
                      <a:r>
                        <a:rPr lang="en-US" sz="1400" dirty="0" err="1">
                          <a:latin typeface="Times New Roman" pitchFamily="18" charset="0"/>
                          <a:cs typeface="Times New Roman" pitchFamily="18" charset="0"/>
                        </a:rPr>
                        <a:t>Laravel</a:t>
                      </a:r>
                      <a:r>
                        <a:rPr lang="en-US" sz="1400" dirty="0">
                          <a:latin typeface="Times New Roman" pitchFamily="18" charset="0"/>
                          <a:cs typeface="Times New Roman" pitchFamily="18" charset="0"/>
                        </a:rPr>
                        <a:t> and </a:t>
                      </a:r>
                      <a:r>
                        <a:rPr lang="en-US" sz="1400" dirty="0" err="1">
                          <a:latin typeface="Times New Roman" pitchFamily="18" charset="0"/>
                          <a:cs typeface="Times New Roman" pitchFamily="18" charset="0"/>
                        </a:rPr>
                        <a:t>Vuejs</a:t>
                      </a:r>
                      <a:r>
                        <a:rPr lang="en-US" sz="1400" dirty="0">
                          <a:latin typeface="Times New Roman" pitchFamily="18" charset="0"/>
                          <a:cs typeface="Times New Roman" pitchFamily="18" charset="0"/>
                        </a:rPr>
                        <a:t> and Deploying and Optimizing Web Application using Forge / Vapor.</a:t>
                      </a:r>
                    </a:p>
                  </a:txBody>
                  <a:tcPr marT="34290" marB="34290"/>
                </a:tc>
                <a:extLst>
                  <a:ext uri="{0D108BD9-81ED-4DB2-BD59-A6C34878D82A}">
                    <a16:rowId xmlns:a16="http://schemas.microsoft.com/office/drawing/2014/main" val="10004"/>
                  </a:ext>
                </a:extLst>
              </a:tr>
            </a:tbl>
          </a:graphicData>
        </a:graphic>
      </p:graphicFrame>
      <p:pic>
        <p:nvPicPr>
          <p:cNvPr id="2" name="Picture 1" descr="E:\Master Folder 2017-18\Approved Logo by BOG\NIET logo_.png">
            <a:extLst>
              <a:ext uri="{FF2B5EF4-FFF2-40B4-BE49-F238E27FC236}">
                <a16:creationId xmlns:a16="http://schemas.microsoft.com/office/drawing/2014/main" id="{000BFB39-F442-5889-5DE4-2A0B2CAE42A7}"/>
              </a:ext>
            </a:extLst>
          </p:cNvPr>
          <p:cNvPicPr/>
          <p:nvPr/>
        </p:nvPicPr>
        <p:blipFill>
          <a:blip r:embed="rId2"/>
          <a:srcRect/>
          <a:stretch>
            <a:fillRect/>
          </a:stretch>
        </p:blipFill>
        <p:spPr bwMode="auto">
          <a:xfrm>
            <a:off x="23015" y="29918"/>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8684933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US" sz="1800" i="0" dirty="0">
                <a:effectLst/>
                <a:latin typeface="+mj-lt"/>
              </a:rPr>
              <a:t>You may also specify to run a specific seeder class to run individually using the --class option.</a:t>
            </a:r>
          </a:p>
          <a:p>
            <a:pPr marL="0" indent="0" algn="ctr">
              <a:buNone/>
            </a:pPr>
            <a:r>
              <a:rPr lang="en-US" sz="1800" i="0" dirty="0">
                <a:solidFill>
                  <a:schemeClr val="accent6">
                    <a:lumMod val="50000"/>
                  </a:schemeClr>
                </a:solidFill>
                <a:effectLst/>
                <a:latin typeface="+mj-lt"/>
              </a:rPr>
              <a:t>$ </a:t>
            </a:r>
            <a:r>
              <a:rPr lang="en-US" sz="1800" i="0" dirty="0" err="1">
                <a:solidFill>
                  <a:schemeClr val="accent6">
                    <a:lumMod val="50000"/>
                  </a:schemeClr>
                </a:solidFill>
                <a:effectLst/>
                <a:latin typeface="+mj-lt"/>
              </a:rPr>
              <a:t>php</a:t>
            </a:r>
            <a:r>
              <a:rPr lang="en-US" sz="1800" i="0" dirty="0">
                <a:solidFill>
                  <a:schemeClr val="accent6">
                    <a:lumMod val="50000"/>
                  </a:schemeClr>
                </a:solidFill>
                <a:effectLst/>
                <a:latin typeface="+mj-lt"/>
              </a:rPr>
              <a:t> artisan </a:t>
            </a:r>
            <a:r>
              <a:rPr lang="en-US" sz="1800" i="0" dirty="0" err="1">
                <a:solidFill>
                  <a:schemeClr val="accent6">
                    <a:lumMod val="50000"/>
                  </a:schemeClr>
                </a:solidFill>
                <a:effectLst/>
                <a:latin typeface="+mj-lt"/>
              </a:rPr>
              <a:t>db:seed</a:t>
            </a:r>
            <a:r>
              <a:rPr lang="en-US" sz="1800" i="0" dirty="0">
                <a:solidFill>
                  <a:schemeClr val="accent6">
                    <a:lumMod val="50000"/>
                  </a:schemeClr>
                </a:solidFill>
                <a:effectLst/>
                <a:latin typeface="+mj-lt"/>
              </a:rPr>
              <a:t> --class=</a:t>
            </a:r>
            <a:r>
              <a:rPr lang="en-US" sz="1800" i="0" dirty="0" err="1">
                <a:solidFill>
                  <a:schemeClr val="accent6">
                    <a:lumMod val="50000"/>
                  </a:schemeClr>
                </a:solidFill>
                <a:effectLst/>
                <a:latin typeface="+mj-lt"/>
              </a:rPr>
              <a:t>UserSeeder</a:t>
            </a:r>
            <a:endParaRPr lang="en-US" sz="1800" i="0" dirty="0">
              <a:solidFill>
                <a:schemeClr val="accent6">
                  <a:lumMod val="50000"/>
                </a:schemeClr>
              </a:solidFill>
              <a:effectLst/>
              <a:latin typeface="+mj-lt"/>
            </a:endParaRPr>
          </a:p>
          <a:p>
            <a:pPr marL="0" indent="0">
              <a:buNone/>
            </a:pPr>
            <a:r>
              <a:rPr lang="en-US" sz="1800" i="0" dirty="0">
                <a:effectLst/>
                <a:latin typeface="+mj-lt"/>
              </a:rPr>
              <a:t>If you want to rollback and rerun all migrations, and then reseed:</a:t>
            </a:r>
          </a:p>
          <a:p>
            <a:pPr marL="0" indent="0">
              <a:buNone/>
            </a:pPr>
            <a:endParaRPr lang="en-US" sz="1800" i="0" dirty="0">
              <a:effectLst/>
              <a:latin typeface="+mj-lt"/>
            </a:endParaRPr>
          </a:p>
          <a:p>
            <a:pPr marL="0" indent="0" algn="ctr">
              <a:buNone/>
            </a:pPr>
            <a:r>
              <a:rPr lang="en-US" sz="1800" i="0" dirty="0">
                <a:solidFill>
                  <a:schemeClr val="accent6">
                    <a:lumMod val="50000"/>
                  </a:schemeClr>
                </a:solidFill>
                <a:effectLst/>
                <a:latin typeface="+mj-lt"/>
              </a:rPr>
              <a:t>$ </a:t>
            </a:r>
            <a:r>
              <a:rPr lang="en-US" sz="1800" i="0" dirty="0" err="1">
                <a:solidFill>
                  <a:schemeClr val="accent6">
                    <a:lumMod val="50000"/>
                  </a:schemeClr>
                </a:solidFill>
                <a:effectLst/>
                <a:latin typeface="+mj-lt"/>
              </a:rPr>
              <a:t>php</a:t>
            </a:r>
            <a:r>
              <a:rPr lang="en-US" sz="1800" i="0" dirty="0">
                <a:solidFill>
                  <a:schemeClr val="accent6">
                    <a:lumMod val="50000"/>
                  </a:schemeClr>
                </a:solidFill>
                <a:effectLst/>
                <a:latin typeface="+mj-lt"/>
              </a:rPr>
              <a:t> artisan </a:t>
            </a:r>
            <a:r>
              <a:rPr lang="en-US" sz="1800" i="0" dirty="0" err="1">
                <a:solidFill>
                  <a:schemeClr val="accent6">
                    <a:lumMod val="50000"/>
                  </a:schemeClr>
                </a:solidFill>
                <a:effectLst/>
                <a:latin typeface="+mj-lt"/>
              </a:rPr>
              <a:t>migrate:refresh</a:t>
            </a:r>
            <a:r>
              <a:rPr lang="en-US" sz="1800" i="0" dirty="0">
                <a:solidFill>
                  <a:schemeClr val="accent6">
                    <a:lumMod val="50000"/>
                  </a:schemeClr>
                </a:solidFill>
                <a:effectLst/>
                <a:latin typeface="+mj-lt"/>
              </a:rPr>
              <a:t> --seed</a:t>
            </a:r>
          </a:p>
          <a:p>
            <a:pPr marL="0" indent="0">
              <a:buNone/>
            </a:pPr>
            <a:r>
              <a:rPr lang="en-US" sz="1800" i="0" dirty="0">
                <a:effectLst/>
                <a:latin typeface="+mj-lt"/>
              </a:rPr>
              <a:t>The </a:t>
            </a:r>
            <a:r>
              <a:rPr lang="en-US" sz="1800" i="0" dirty="0" err="1">
                <a:effectLst/>
                <a:latin typeface="+mj-lt"/>
              </a:rPr>
              <a:t>migrate:refresh</a:t>
            </a:r>
            <a:r>
              <a:rPr lang="en-US" sz="1800" i="0" dirty="0">
                <a:effectLst/>
                <a:latin typeface="+mj-lt"/>
              </a:rPr>
              <a:t> --seed command is a shortcut to these 3 commands:</a:t>
            </a:r>
          </a:p>
          <a:p>
            <a:pPr marL="0" indent="0">
              <a:buNone/>
            </a:pPr>
            <a:r>
              <a:rPr lang="en-US" sz="1800" i="0" dirty="0">
                <a:effectLst/>
                <a:latin typeface="+mj-lt"/>
              </a:rPr>
              <a:t>$ </a:t>
            </a:r>
            <a:r>
              <a:rPr lang="en-US" sz="1800" i="0" dirty="0" err="1">
                <a:effectLst/>
                <a:latin typeface="+mj-lt"/>
              </a:rPr>
              <a:t>php</a:t>
            </a:r>
            <a:r>
              <a:rPr lang="en-US" sz="1800" i="0" dirty="0">
                <a:effectLst/>
                <a:latin typeface="+mj-lt"/>
              </a:rPr>
              <a:t> artisan </a:t>
            </a:r>
            <a:r>
              <a:rPr lang="en-US" sz="1800" i="0" dirty="0" err="1">
                <a:effectLst/>
                <a:latin typeface="+mj-lt"/>
              </a:rPr>
              <a:t>migrate:reset</a:t>
            </a:r>
            <a:r>
              <a:rPr lang="en-US" sz="1800" i="0" dirty="0">
                <a:effectLst/>
                <a:latin typeface="+mj-lt"/>
              </a:rPr>
              <a:t>     # rollback all migrations</a:t>
            </a:r>
          </a:p>
          <a:p>
            <a:pPr marL="0" indent="0">
              <a:buNone/>
            </a:pPr>
            <a:r>
              <a:rPr lang="en-US" sz="1800" i="0" dirty="0">
                <a:effectLst/>
                <a:latin typeface="+mj-lt"/>
              </a:rPr>
              <a:t>$ </a:t>
            </a:r>
            <a:r>
              <a:rPr lang="en-US" sz="1800" i="0" dirty="0" err="1">
                <a:effectLst/>
                <a:latin typeface="+mj-lt"/>
              </a:rPr>
              <a:t>php</a:t>
            </a:r>
            <a:r>
              <a:rPr lang="en-US" sz="1800" i="0" dirty="0">
                <a:effectLst/>
                <a:latin typeface="+mj-lt"/>
              </a:rPr>
              <a:t> artisan migrate           # run migrations</a:t>
            </a:r>
          </a:p>
          <a:p>
            <a:pPr marL="0" indent="0">
              <a:buNone/>
            </a:pPr>
            <a:r>
              <a:rPr lang="en-US" sz="1800" i="0" dirty="0">
                <a:effectLst/>
                <a:latin typeface="+mj-lt"/>
              </a:rPr>
              <a:t>$ </a:t>
            </a:r>
            <a:r>
              <a:rPr lang="en-US" sz="1800" i="0" dirty="0" err="1">
                <a:effectLst/>
                <a:latin typeface="+mj-lt"/>
              </a:rPr>
              <a:t>php</a:t>
            </a:r>
            <a:r>
              <a:rPr lang="en-US" sz="1800" i="0" dirty="0">
                <a:effectLst/>
                <a:latin typeface="+mj-lt"/>
              </a:rPr>
              <a:t> artisan </a:t>
            </a:r>
            <a:r>
              <a:rPr lang="en-US" sz="1800" i="0" dirty="0" err="1">
                <a:effectLst/>
                <a:latin typeface="+mj-lt"/>
              </a:rPr>
              <a:t>db:seed</a:t>
            </a:r>
            <a:r>
              <a:rPr lang="en-US" sz="1800" i="0" dirty="0">
                <a:effectLst/>
                <a:latin typeface="+mj-lt"/>
              </a:rPr>
              <a:t>           # run seeders</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Create data seeder</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052793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latin typeface="+mj-lt"/>
              </a:rPr>
              <a:t>Topic :</a:t>
            </a:r>
            <a:r>
              <a:rPr lang="en-US" sz="2000" b="0" baseline="0" dirty="0" err="1">
                <a:latin typeface="+mj-lt"/>
              </a:rPr>
              <a:t>Localisation</a:t>
            </a:r>
            <a:endParaRPr lang="en-IN" sz="2000" dirty="0">
              <a:latin typeface="+mj-lt"/>
            </a:endParaRPr>
          </a:p>
          <a:p>
            <a:pPr lvl="0" algn="just"/>
            <a:r>
              <a:rPr lang="en-US" sz="1800" b="0" i="0" dirty="0">
                <a:solidFill>
                  <a:srgbClr val="202124"/>
                </a:solidFill>
                <a:effectLst/>
                <a:latin typeface="+mj-lt"/>
              </a:rPr>
              <a:t>Laravel's localization features </a:t>
            </a:r>
            <a:r>
              <a:rPr lang="en-US" sz="1800" i="0" dirty="0">
                <a:solidFill>
                  <a:srgbClr val="202124"/>
                </a:solidFill>
                <a:effectLst/>
                <a:latin typeface="+mj-lt"/>
              </a:rPr>
              <a:t>provide a convenient way to retrieve strings in various languages, </a:t>
            </a:r>
            <a:r>
              <a:rPr lang="en-US" sz="1800" b="0" i="0" dirty="0">
                <a:solidFill>
                  <a:srgbClr val="202124"/>
                </a:solidFill>
                <a:effectLst/>
                <a:latin typeface="+mj-lt"/>
              </a:rPr>
              <a:t>allowing you to easily support multiple languages within your application.</a:t>
            </a:r>
            <a:endParaRPr lang="en-IN"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66471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1800" i="0" dirty="0">
                <a:effectLst/>
                <a:latin typeface="+mj-lt"/>
              </a:rPr>
              <a:t>Localization feature of Laravel supports different language to be used in application. You need to store all the strings of different language in a file and these files are stored at resources/views directory. You should create a separate directory for each supported language. All the language files should return an array of keyed strings as shown below.</a:t>
            </a:r>
          </a:p>
          <a:p>
            <a:pPr marL="0" indent="0">
              <a:buNone/>
            </a:pPr>
            <a:r>
              <a:rPr lang="en-US" sz="1800" b="1" i="0" dirty="0">
                <a:solidFill>
                  <a:schemeClr val="accent6">
                    <a:lumMod val="50000"/>
                  </a:schemeClr>
                </a:solidFill>
                <a:effectLst/>
                <a:latin typeface="+mj-lt"/>
              </a:rPr>
              <a:t>&lt;?</a:t>
            </a:r>
            <a:r>
              <a:rPr lang="en-US" sz="1800" b="1" i="0" dirty="0" err="1">
                <a:solidFill>
                  <a:schemeClr val="accent6">
                    <a:lumMod val="50000"/>
                  </a:schemeClr>
                </a:solidFill>
                <a:effectLst/>
                <a:latin typeface="+mj-lt"/>
              </a:rPr>
              <a:t>php</a:t>
            </a:r>
            <a:endParaRPr lang="en-US" sz="1800" b="1" i="0" dirty="0">
              <a:solidFill>
                <a:schemeClr val="accent6">
                  <a:lumMod val="50000"/>
                </a:schemeClr>
              </a:solidFill>
              <a:effectLst/>
              <a:latin typeface="+mj-lt"/>
            </a:endParaRPr>
          </a:p>
          <a:p>
            <a:pPr marL="0" indent="0">
              <a:buNone/>
            </a:pPr>
            <a:r>
              <a:rPr lang="en-US" sz="1800" b="1" i="0" dirty="0">
                <a:solidFill>
                  <a:schemeClr val="accent6">
                    <a:lumMod val="50000"/>
                  </a:schemeClr>
                </a:solidFill>
                <a:effectLst/>
                <a:latin typeface="+mj-lt"/>
              </a:rPr>
              <a:t>return [</a:t>
            </a:r>
          </a:p>
          <a:p>
            <a:pPr marL="0" indent="0">
              <a:buNone/>
            </a:pPr>
            <a:r>
              <a:rPr lang="en-US" sz="1800" b="1" i="0" dirty="0">
                <a:solidFill>
                  <a:schemeClr val="accent6">
                    <a:lumMod val="50000"/>
                  </a:schemeClr>
                </a:solidFill>
                <a:effectLst/>
                <a:latin typeface="+mj-lt"/>
              </a:rPr>
              <a:t>   'welcome' =&gt; 'Welcome to the application'</a:t>
            </a:r>
          </a:p>
          <a:p>
            <a:pPr marL="0" indent="0">
              <a:buNone/>
            </a:pPr>
            <a:r>
              <a:rPr lang="en-US" sz="1800" b="1" i="0" dirty="0">
                <a:solidFill>
                  <a:schemeClr val="accent6">
                    <a:lumMod val="50000"/>
                  </a:schemeClr>
                </a:solidFill>
                <a:effectLst/>
                <a:latin typeface="+mj-lt"/>
              </a:rPr>
              <a:t>];</a:t>
            </a:r>
          </a:p>
          <a:p>
            <a:pPr marL="0" indent="0">
              <a:buNone/>
            </a:pPr>
            <a:r>
              <a:rPr lang="en-US" sz="1800" b="1" i="0" dirty="0">
                <a:effectLst/>
                <a:latin typeface="+mj-lt"/>
              </a:rPr>
              <a:t>Example</a:t>
            </a:r>
          </a:p>
          <a:p>
            <a:pPr marL="0" indent="0">
              <a:buNone/>
            </a:pPr>
            <a:r>
              <a:rPr lang="en-US" sz="1800" i="0" dirty="0">
                <a:effectLst/>
                <a:latin typeface="+mj-lt"/>
              </a:rPr>
              <a:t>Step 1 − Create 3 files for languages − English, French, and German. Save English file at resources/lang/</a:t>
            </a:r>
            <a:r>
              <a:rPr lang="en-US" sz="1800" i="0" dirty="0" err="1">
                <a:effectLst/>
                <a:latin typeface="+mj-lt"/>
              </a:rPr>
              <a:t>en</a:t>
            </a:r>
            <a:r>
              <a:rPr lang="en-US" sz="1800" i="0" dirty="0">
                <a:effectLst/>
                <a:latin typeface="+mj-lt"/>
              </a:rPr>
              <a:t>/</a:t>
            </a:r>
            <a:r>
              <a:rPr lang="en-US" sz="1800" i="0" dirty="0" err="1">
                <a:effectLst/>
                <a:latin typeface="+mj-lt"/>
              </a:rPr>
              <a:t>lang.php</a:t>
            </a:r>
            <a:endParaRPr lang="en-US" sz="1800" i="0" dirty="0">
              <a:effectLst/>
              <a:latin typeface="+mj-lt"/>
            </a:endParaRPr>
          </a:p>
          <a:p>
            <a:pPr marL="0" indent="0">
              <a:buNone/>
            </a:pPr>
            <a:r>
              <a:rPr lang="en-US" sz="1800" b="1" i="0" dirty="0">
                <a:solidFill>
                  <a:schemeClr val="accent6">
                    <a:lumMod val="50000"/>
                  </a:schemeClr>
                </a:solidFill>
                <a:effectLst/>
                <a:latin typeface="+mj-lt"/>
              </a:rPr>
              <a:t>&lt;?</a:t>
            </a:r>
            <a:r>
              <a:rPr lang="en-US" sz="1800" b="1" i="0" dirty="0" err="1">
                <a:solidFill>
                  <a:schemeClr val="accent6">
                    <a:lumMod val="50000"/>
                  </a:schemeClr>
                </a:solidFill>
                <a:effectLst/>
                <a:latin typeface="+mj-lt"/>
              </a:rPr>
              <a:t>php</a:t>
            </a:r>
            <a:endParaRPr lang="en-US" sz="1800" b="1" i="0" dirty="0">
              <a:solidFill>
                <a:schemeClr val="accent6">
                  <a:lumMod val="50000"/>
                </a:schemeClr>
              </a:solidFill>
              <a:effectLst/>
              <a:latin typeface="+mj-lt"/>
            </a:endParaRPr>
          </a:p>
          <a:p>
            <a:pPr marL="0" indent="0">
              <a:buNone/>
            </a:pPr>
            <a:r>
              <a:rPr lang="en-US" sz="1800" b="1" i="0" dirty="0">
                <a:solidFill>
                  <a:schemeClr val="accent6">
                    <a:lumMod val="50000"/>
                  </a:schemeClr>
                </a:solidFill>
                <a:effectLst/>
                <a:latin typeface="+mj-lt"/>
              </a:rPr>
              <a:t>   return [</a:t>
            </a:r>
          </a:p>
          <a:p>
            <a:pPr marL="0" indent="0">
              <a:buNone/>
            </a:pPr>
            <a:r>
              <a:rPr lang="en-US" sz="1800" b="1" i="0" dirty="0">
                <a:solidFill>
                  <a:schemeClr val="accent6">
                    <a:lumMod val="50000"/>
                  </a:schemeClr>
                </a:solidFill>
                <a:effectLst/>
                <a:latin typeface="+mj-lt"/>
              </a:rPr>
              <a:t>      'msg' =&gt; 'Laravel Internationalization example.'</a:t>
            </a:r>
          </a:p>
          <a:p>
            <a:pPr marL="0" indent="0">
              <a:buNone/>
            </a:pPr>
            <a:r>
              <a:rPr lang="en-US" sz="1800" b="1" i="0" dirty="0">
                <a:solidFill>
                  <a:schemeClr val="accent6">
                    <a:lumMod val="50000"/>
                  </a:schemeClr>
                </a:solidFill>
                <a:effectLst/>
                <a:latin typeface="+mj-lt"/>
              </a:rPr>
              <a:t>   ];</a:t>
            </a:r>
          </a:p>
          <a:p>
            <a:pPr marL="0" indent="0">
              <a:buNone/>
            </a:pPr>
            <a:r>
              <a:rPr lang="en-US" sz="1800" b="1" i="0" dirty="0">
                <a:solidFill>
                  <a:schemeClr val="accent6">
                    <a:lumMod val="50000"/>
                  </a:schemeClr>
                </a:solidFill>
                <a:effectLst/>
                <a:latin typeface="+mj-lt"/>
              </a:rPr>
              <a:t>?&gt;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7704060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US" sz="1800" i="0" dirty="0">
                <a:effectLst/>
                <a:latin typeface="+mj-lt"/>
              </a:rPr>
              <a:t>Step 2 − Save French file at resources/lang/</a:t>
            </a:r>
            <a:r>
              <a:rPr lang="en-US" sz="1800" i="0" dirty="0" err="1">
                <a:effectLst/>
                <a:latin typeface="+mj-lt"/>
              </a:rPr>
              <a:t>fr</a:t>
            </a:r>
            <a:r>
              <a:rPr lang="en-US" sz="1800" i="0" dirty="0">
                <a:effectLst/>
                <a:latin typeface="+mj-lt"/>
              </a:rPr>
              <a:t>/</a:t>
            </a:r>
            <a:r>
              <a:rPr lang="en-US" sz="1800" i="0" dirty="0" err="1">
                <a:effectLst/>
                <a:latin typeface="+mj-lt"/>
              </a:rPr>
              <a:t>lang.php</a:t>
            </a:r>
            <a:r>
              <a:rPr lang="en-US" sz="1800" i="0" dirty="0">
                <a:effectLst/>
                <a:latin typeface="+mj-lt"/>
              </a:rPr>
              <a:t>.</a:t>
            </a:r>
          </a:p>
          <a:p>
            <a:pPr marL="0" indent="0">
              <a:buNone/>
            </a:pPr>
            <a:endParaRPr lang="en-US" sz="1800" i="0" dirty="0">
              <a:effectLst/>
              <a:latin typeface="+mj-lt"/>
            </a:endParaRPr>
          </a:p>
          <a:p>
            <a:pPr marL="0" indent="0">
              <a:buNone/>
            </a:pPr>
            <a:r>
              <a:rPr lang="en-US" sz="1800" i="0" dirty="0">
                <a:solidFill>
                  <a:schemeClr val="accent6">
                    <a:lumMod val="50000"/>
                  </a:schemeClr>
                </a:solidFill>
                <a:effectLst/>
                <a:latin typeface="+mj-lt"/>
              </a:rPr>
              <a:t>&lt;?</a:t>
            </a:r>
            <a:r>
              <a:rPr lang="en-US" sz="1800" i="0" dirty="0" err="1">
                <a:solidFill>
                  <a:schemeClr val="accent6">
                    <a:lumMod val="50000"/>
                  </a:schemeClr>
                </a:solidFill>
                <a:effectLst/>
                <a:latin typeface="+mj-lt"/>
              </a:rPr>
              <a:t>php</a:t>
            </a:r>
            <a:endParaRPr lang="en-US" sz="1800" i="0" dirty="0">
              <a:solidFill>
                <a:schemeClr val="accent6">
                  <a:lumMod val="50000"/>
                </a:schemeClr>
              </a:solidFill>
              <a:effectLst/>
              <a:latin typeface="+mj-lt"/>
            </a:endParaRPr>
          </a:p>
          <a:p>
            <a:pPr marL="0" indent="0">
              <a:buNone/>
            </a:pPr>
            <a:r>
              <a:rPr lang="en-US" sz="1800" i="0" dirty="0">
                <a:solidFill>
                  <a:schemeClr val="accent6">
                    <a:lumMod val="50000"/>
                  </a:schemeClr>
                </a:solidFill>
                <a:effectLst/>
                <a:latin typeface="+mj-lt"/>
              </a:rPr>
              <a:t>   return [</a:t>
            </a:r>
          </a:p>
          <a:p>
            <a:pPr marL="0" indent="0">
              <a:buNone/>
            </a:pPr>
            <a:r>
              <a:rPr lang="en-US" sz="1800" i="0" dirty="0">
                <a:solidFill>
                  <a:schemeClr val="accent6">
                    <a:lumMod val="50000"/>
                  </a:schemeClr>
                </a:solidFill>
                <a:effectLst/>
                <a:latin typeface="+mj-lt"/>
              </a:rPr>
              <a:t>      'msg' =&gt; '</a:t>
            </a:r>
            <a:r>
              <a:rPr lang="en-US" sz="1800" i="0" dirty="0" err="1">
                <a:solidFill>
                  <a:schemeClr val="accent6">
                    <a:lumMod val="50000"/>
                  </a:schemeClr>
                </a:solidFill>
                <a:effectLst/>
                <a:latin typeface="+mj-lt"/>
              </a:rPr>
              <a:t>Exemple</a:t>
            </a:r>
            <a:r>
              <a:rPr lang="en-US" sz="1800" i="0" dirty="0">
                <a:solidFill>
                  <a:schemeClr val="accent6">
                    <a:lumMod val="50000"/>
                  </a:schemeClr>
                </a:solidFill>
                <a:effectLst/>
                <a:latin typeface="+mj-lt"/>
              </a:rPr>
              <a:t> Laravel </a:t>
            </a:r>
            <a:r>
              <a:rPr lang="en-US" sz="1800" i="0" dirty="0" err="1">
                <a:solidFill>
                  <a:schemeClr val="accent6">
                    <a:lumMod val="50000"/>
                  </a:schemeClr>
                </a:solidFill>
                <a:effectLst/>
                <a:latin typeface="+mj-lt"/>
              </a:rPr>
              <a:t>internationalisation</a:t>
            </a:r>
            <a:r>
              <a:rPr lang="en-US" sz="1800" i="0" dirty="0">
                <a:solidFill>
                  <a:schemeClr val="accent6">
                    <a:lumMod val="50000"/>
                  </a:schemeClr>
                </a:solidFill>
                <a:effectLst/>
                <a:latin typeface="+mj-lt"/>
              </a:rPr>
              <a:t>.'</a:t>
            </a:r>
          </a:p>
          <a:p>
            <a:pPr marL="0" indent="0">
              <a:buNone/>
            </a:pPr>
            <a:r>
              <a:rPr lang="en-US" sz="1800" i="0" dirty="0">
                <a:solidFill>
                  <a:schemeClr val="accent6">
                    <a:lumMod val="50000"/>
                  </a:schemeClr>
                </a:solidFill>
                <a:effectLst/>
                <a:latin typeface="+mj-lt"/>
              </a:rPr>
              <a:t>   ];</a:t>
            </a:r>
          </a:p>
          <a:p>
            <a:pPr marL="0" indent="0">
              <a:buNone/>
            </a:pPr>
            <a:r>
              <a:rPr lang="en-US" sz="1800" i="0" dirty="0">
                <a:solidFill>
                  <a:schemeClr val="accent6">
                    <a:lumMod val="50000"/>
                  </a:schemeClr>
                </a:solidFill>
                <a:effectLst/>
                <a:latin typeface="+mj-lt"/>
              </a:rPr>
              <a:t>?&gt;</a:t>
            </a:r>
          </a:p>
          <a:p>
            <a:pPr marL="0" indent="0">
              <a:buNone/>
            </a:pPr>
            <a:r>
              <a:rPr lang="en-US" sz="1800" i="0" dirty="0">
                <a:effectLst/>
                <a:latin typeface="+mj-lt"/>
              </a:rPr>
              <a:t>Step 3 − Save German file at resources/lang/de/</a:t>
            </a:r>
            <a:r>
              <a:rPr lang="en-US" sz="1800" i="0" dirty="0" err="1">
                <a:effectLst/>
                <a:latin typeface="+mj-lt"/>
              </a:rPr>
              <a:t>lang.php</a:t>
            </a:r>
            <a:r>
              <a:rPr lang="en-US" sz="1800" i="0" dirty="0">
                <a:effectLst/>
                <a:latin typeface="+mj-lt"/>
              </a:rPr>
              <a:t>.</a:t>
            </a:r>
          </a:p>
          <a:p>
            <a:pPr marL="0" indent="0">
              <a:buNone/>
            </a:pPr>
            <a:endParaRPr lang="en-US" sz="1800" i="0" dirty="0">
              <a:effectLst/>
              <a:latin typeface="+mj-lt"/>
            </a:endParaRPr>
          </a:p>
          <a:p>
            <a:pPr marL="0" indent="0">
              <a:buNone/>
            </a:pPr>
            <a:r>
              <a:rPr lang="en-US" sz="1800" i="0" dirty="0">
                <a:solidFill>
                  <a:schemeClr val="accent6">
                    <a:lumMod val="50000"/>
                  </a:schemeClr>
                </a:solidFill>
                <a:effectLst/>
                <a:latin typeface="+mj-lt"/>
              </a:rPr>
              <a:t>&lt;?</a:t>
            </a:r>
            <a:r>
              <a:rPr lang="en-US" sz="1800" i="0" dirty="0" err="1">
                <a:solidFill>
                  <a:schemeClr val="accent6">
                    <a:lumMod val="50000"/>
                  </a:schemeClr>
                </a:solidFill>
                <a:effectLst/>
                <a:latin typeface="+mj-lt"/>
              </a:rPr>
              <a:t>php</a:t>
            </a:r>
            <a:endParaRPr lang="en-US" sz="1800" i="0" dirty="0">
              <a:solidFill>
                <a:schemeClr val="accent6">
                  <a:lumMod val="50000"/>
                </a:schemeClr>
              </a:solidFill>
              <a:effectLst/>
              <a:latin typeface="+mj-lt"/>
            </a:endParaRPr>
          </a:p>
          <a:p>
            <a:pPr marL="0" indent="0">
              <a:buNone/>
            </a:pPr>
            <a:r>
              <a:rPr lang="en-US" sz="1800" i="0" dirty="0">
                <a:solidFill>
                  <a:schemeClr val="accent6">
                    <a:lumMod val="50000"/>
                  </a:schemeClr>
                </a:solidFill>
                <a:effectLst/>
                <a:latin typeface="+mj-lt"/>
              </a:rPr>
              <a:t>   return [</a:t>
            </a:r>
          </a:p>
          <a:p>
            <a:pPr marL="0" indent="0">
              <a:buNone/>
            </a:pPr>
            <a:r>
              <a:rPr lang="en-US" sz="1800" i="0" dirty="0">
                <a:solidFill>
                  <a:schemeClr val="accent6">
                    <a:lumMod val="50000"/>
                  </a:schemeClr>
                </a:solidFill>
                <a:effectLst/>
                <a:latin typeface="+mj-lt"/>
              </a:rPr>
              <a:t>      'msg' =&gt; 'Laravel </a:t>
            </a:r>
            <a:r>
              <a:rPr lang="en-US" sz="1800" i="0" dirty="0" err="1">
                <a:solidFill>
                  <a:schemeClr val="accent6">
                    <a:lumMod val="50000"/>
                  </a:schemeClr>
                </a:solidFill>
                <a:effectLst/>
                <a:latin typeface="+mj-lt"/>
              </a:rPr>
              <a:t>Internationalisierung</a:t>
            </a:r>
            <a:r>
              <a:rPr lang="en-US" sz="1800" i="0" dirty="0">
                <a:solidFill>
                  <a:schemeClr val="accent6">
                    <a:lumMod val="50000"/>
                  </a:schemeClr>
                </a:solidFill>
                <a:effectLst/>
                <a:latin typeface="+mj-lt"/>
              </a:rPr>
              <a:t> </a:t>
            </a:r>
            <a:r>
              <a:rPr lang="en-US" sz="1800" i="0" dirty="0" err="1">
                <a:solidFill>
                  <a:schemeClr val="accent6">
                    <a:lumMod val="50000"/>
                  </a:schemeClr>
                </a:solidFill>
                <a:effectLst/>
                <a:latin typeface="+mj-lt"/>
              </a:rPr>
              <a:t>Beispiel</a:t>
            </a:r>
            <a:r>
              <a:rPr lang="en-US" sz="1800" i="0" dirty="0">
                <a:solidFill>
                  <a:schemeClr val="accent6">
                    <a:lumMod val="50000"/>
                  </a:schemeClr>
                </a:solidFill>
                <a:effectLst/>
                <a:latin typeface="+mj-lt"/>
              </a:rPr>
              <a:t>.' </a:t>
            </a:r>
          </a:p>
          <a:p>
            <a:pPr marL="0" indent="0">
              <a:buNone/>
            </a:pPr>
            <a:r>
              <a:rPr lang="en-US" sz="1800" i="0" dirty="0">
                <a:solidFill>
                  <a:schemeClr val="accent6">
                    <a:lumMod val="50000"/>
                  </a:schemeClr>
                </a:solidFill>
                <a:effectLst/>
                <a:latin typeface="+mj-lt"/>
              </a:rPr>
              <a:t>   ];</a:t>
            </a:r>
          </a:p>
          <a:p>
            <a:pPr marL="0" indent="0">
              <a:buNone/>
            </a:pPr>
            <a:r>
              <a:rPr lang="en-US" sz="1800" i="0" dirty="0">
                <a:solidFill>
                  <a:schemeClr val="accent6">
                    <a:lumMod val="50000"/>
                  </a:schemeClr>
                </a:solidFill>
                <a:effectLst/>
                <a:latin typeface="+mj-lt"/>
              </a:rPr>
              <a:t>?&gt;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446748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buNone/>
            </a:pPr>
            <a:r>
              <a:rPr lang="en-US" sz="1800" i="0" dirty="0" err="1">
                <a:effectLst/>
                <a:latin typeface="+mj-lt"/>
              </a:rPr>
              <a:t>hbStep</a:t>
            </a:r>
            <a:r>
              <a:rPr lang="en-US" sz="1800" i="0" dirty="0">
                <a:effectLst/>
                <a:latin typeface="+mj-lt"/>
              </a:rPr>
              <a:t> 4 − Create a controller called </a:t>
            </a:r>
            <a:r>
              <a:rPr lang="en-US" sz="1800" i="0" dirty="0" err="1">
                <a:effectLst/>
                <a:latin typeface="+mj-lt"/>
              </a:rPr>
              <a:t>LocalizationController</a:t>
            </a:r>
            <a:r>
              <a:rPr lang="en-US" sz="1800" i="0" dirty="0">
                <a:effectLst/>
                <a:latin typeface="+mj-lt"/>
              </a:rPr>
              <a:t> by executing the following command.</a:t>
            </a:r>
          </a:p>
          <a:p>
            <a:pPr marL="0" indent="0">
              <a:buNone/>
            </a:pPr>
            <a:r>
              <a:rPr lang="en-US" sz="1800" i="0" dirty="0" err="1">
                <a:effectLst/>
                <a:latin typeface="+mj-lt"/>
              </a:rPr>
              <a:t>php</a:t>
            </a:r>
            <a:r>
              <a:rPr lang="en-US" sz="1800" i="0" dirty="0">
                <a:effectLst/>
                <a:latin typeface="+mj-lt"/>
              </a:rPr>
              <a:t> artisan </a:t>
            </a:r>
            <a:r>
              <a:rPr lang="en-US" sz="1800" i="0" dirty="0" err="1">
                <a:effectLst/>
                <a:latin typeface="+mj-lt"/>
              </a:rPr>
              <a:t>make:controller</a:t>
            </a:r>
            <a:r>
              <a:rPr lang="en-US" sz="1800" i="0" dirty="0">
                <a:effectLst/>
                <a:latin typeface="+mj-lt"/>
              </a:rPr>
              <a:t> </a:t>
            </a:r>
            <a:r>
              <a:rPr lang="en-US" sz="1800" i="0" dirty="0" err="1">
                <a:effectLst/>
                <a:latin typeface="+mj-lt"/>
              </a:rPr>
              <a:t>LocalizationController</a:t>
            </a:r>
            <a:r>
              <a:rPr lang="en-US" sz="1800" i="0" dirty="0">
                <a:effectLst/>
                <a:latin typeface="+mj-lt"/>
              </a:rPr>
              <a:t> --plain</a:t>
            </a:r>
          </a:p>
          <a:p>
            <a:pPr marL="0" indent="0">
              <a:buNone/>
            </a:pPr>
            <a:r>
              <a:rPr lang="en-US" sz="1800" i="0" dirty="0">
                <a:effectLst/>
                <a:latin typeface="+mj-lt"/>
              </a:rPr>
              <a:t>Step 5 − After successful execution, you will receive the following output −</a:t>
            </a:r>
            <a:r>
              <a:rPr lang="en-US" sz="1800" i="0" dirty="0" err="1">
                <a:effectLst/>
                <a:latin typeface="+mj-lt"/>
              </a:rPr>
              <a:t>hb</a:t>
            </a: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63490" name="Picture 2" descr="LocalizationController">
            <a:extLst>
              <a:ext uri="{FF2B5EF4-FFF2-40B4-BE49-F238E27FC236}">
                <a16:creationId xmlns:a16="http://schemas.microsoft.com/office/drawing/2014/main" id="{26974A52-73A3-B5E4-E0EF-1BC7B40FB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6553200" cy="330936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02622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algn="just"/>
            <a:r>
              <a:rPr lang="en-IN" sz="1800" b="1" i="0" dirty="0">
                <a:solidFill>
                  <a:srgbClr val="000000"/>
                </a:solidFill>
                <a:effectLst/>
                <a:latin typeface="+mj-lt"/>
              </a:rPr>
              <a:t>Step 6</a:t>
            </a:r>
            <a:r>
              <a:rPr lang="en-IN" sz="1800" b="0" i="0" dirty="0">
                <a:solidFill>
                  <a:srgbClr val="000000"/>
                </a:solidFill>
                <a:effectLst/>
                <a:latin typeface="+mj-lt"/>
              </a:rPr>
              <a:t> − Copy the following code to file</a:t>
            </a:r>
          </a:p>
          <a:p>
            <a:pPr algn="just"/>
            <a:r>
              <a:rPr lang="en-IN" sz="1800" b="1" i="0" dirty="0">
                <a:solidFill>
                  <a:srgbClr val="000000"/>
                </a:solidFill>
                <a:effectLst/>
                <a:latin typeface="+mj-lt"/>
              </a:rPr>
              <a:t>app/Http/Controllers/</a:t>
            </a:r>
            <a:r>
              <a:rPr lang="en-IN" sz="1800" b="1" i="0" dirty="0" err="1">
                <a:solidFill>
                  <a:srgbClr val="000000"/>
                </a:solidFill>
                <a:effectLst/>
                <a:latin typeface="+mj-lt"/>
              </a:rPr>
              <a:t>LocalizationController.php</a:t>
            </a:r>
            <a:endParaRPr lang="en-IN" sz="1800" b="0" i="0" dirty="0">
              <a:solidFill>
                <a:srgbClr val="000000"/>
              </a:solidFill>
              <a:effectLst/>
              <a:latin typeface="+mj-lt"/>
            </a:endParaRPr>
          </a:p>
          <a:p>
            <a:pPr algn="just"/>
            <a:r>
              <a:rPr lang="en-IN" sz="1800" b="1" i="0" dirty="0">
                <a:solidFill>
                  <a:srgbClr val="000000"/>
                </a:solidFill>
                <a:effectLst/>
                <a:latin typeface="+mj-lt"/>
              </a:rPr>
              <a:t>app/Http/Controllers/</a:t>
            </a:r>
            <a:r>
              <a:rPr lang="en-IN" sz="1800" b="1" i="0" dirty="0" err="1">
                <a:solidFill>
                  <a:srgbClr val="000000"/>
                </a:solidFill>
                <a:effectLst/>
                <a:latin typeface="+mj-lt"/>
              </a:rPr>
              <a:t>LocalizationController.php</a:t>
            </a:r>
            <a:endParaRPr lang="en-IN" sz="1800" b="1" i="0" dirty="0">
              <a:solidFill>
                <a:srgbClr val="000000"/>
              </a:solidFill>
              <a:effectLst/>
              <a:latin typeface="+mj-lt"/>
            </a:endParaRPr>
          </a:p>
          <a:p>
            <a:pPr algn="just"/>
            <a:r>
              <a:rPr lang="en-IN" sz="1800" b="0" i="0" dirty="0">
                <a:solidFill>
                  <a:schemeClr val="accent6">
                    <a:lumMod val="50000"/>
                  </a:schemeClr>
                </a:solidFill>
                <a:effectLst/>
                <a:latin typeface="+mj-lt"/>
              </a:rPr>
              <a:t>&lt;?</a:t>
            </a:r>
            <a:r>
              <a:rPr lang="en-IN" sz="1800" b="0" i="0" dirty="0" err="1">
                <a:solidFill>
                  <a:schemeClr val="accent6">
                    <a:lumMod val="50000"/>
                  </a:schemeClr>
                </a:solidFill>
                <a:effectLst/>
                <a:latin typeface="+mj-lt"/>
              </a:rPr>
              <a:t>php</a:t>
            </a:r>
            <a:endParaRPr lang="en-IN" sz="1800" b="0" i="0" dirty="0">
              <a:solidFill>
                <a:schemeClr val="accent6">
                  <a:lumMod val="50000"/>
                </a:schemeClr>
              </a:solidFill>
              <a:effectLst/>
              <a:latin typeface="+mj-lt"/>
            </a:endParaRPr>
          </a:p>
          <a:p>
            <a:pPr algn="just"/>
            <a:r>
              <a:rPr lang="en-IN" sz="1800" b="0" i="0" dirty="0">
                <a:solidFill>
                  <a:schemeClr val="accent6">
                    <a:lumMod val="50000"/>
                  </a:schemeClr>
                </a:solidFill>
                <a:effectLst/>
                <a:latin typeface="+mj-lt"/>
              </a:rPr>
              <a:t>namespace App\Http\Controllers;</a:t>
            </a:r>
          </a:p>
          <a:p>
            <a:pPr algn="just"/>
            <a:r>
              <a:rPr lang="en-IN" sz="1800" b="0" i="0" dirty="0">
                <a:solidFill>
                  <a:schemeClr val="accent6">
                    <a:lumMod val="50000"/>
                  </a:schemeClr>
                </a:solidFill>
                <a:effectLst/>
                <a:latin typeface="+mj-lt"/>
              </a:rPr>
              <a:t>use Illuminate\Http\Request;</a:t>
            </a:r>
          </a:p>
          <a:p>
            <a:pPr algn="just"/>
            <a:r>
              <a:rPr lang="en-IN" sz="1800" b="0" i="0" dirty="0">
                <a:solidFill>
                  <a:schemeClr val="accent6">
                    <a:lumMod val="50000"/>
                  </a:schemeClr>
                </a:solidFill>
                <a:effectLst/>
                <a:latin typeface="+mj-lt"/>
              </a:rPr>
              <a:t>use App\Http\Requests;</a:t>
            </a:r>
          </a:p>
          <a:p>
            <a:pPr algn="just"/>
            <a:r>
              <a:rPr lang="en-IN" sz="1800" b="0" i="0" dirty="0">
                <a:solidFill>
                  <a:schemeClr val="accent6">
                    <a:lumMod val="50000"/>
                  </a:schemeClr>
                </a:solidFill>
                <a:effectLst/>
                <a:latin typeface="+mj-lt"/>
              </a:rPr>
              <a:t>use App\Http\Controllers\Controller;</a:t>
            </a:r>
          </a:p>
          <a:p>
            <a:pPr algn="just"/>
            <a:r>
              <a:rPr lang="en-IN" sz="1800" b="0" i="0" dirty="0">
                <a:solidFill>
                  <a:schemeClr val="accent6">
                    <a:lumMod val="50000"/>
                  </a:schemeClr>
                </a:solidFill>
                <a:effectLst/>
                <a:latin typeface="+mj-lt"/>
              </a:rPr>
              <a:t>class </a:t>
            </a:r>
            <a:r>
              <a:rPr lang="en-IN" sz="1800" b="0" i="0" dirty="0" err="1">
                <a:solidFill>
                  <a:schemeClr val="accent6">
                    <a:lumMod val="50000"/>
                  </a:schemeClr>
                </a:solidFill>
                <a:effectLst/>
                <a:latin typeface="+mj-lt"/>
              </a:rPr>
              <a:t>LocalizationController</a:t>
            </a:r>
            <a:r>
              <a:rPr lang="en-IN" sz="1800" b="0" i="0" dirty="0">
                <a:solidFill>
                  <a:schemeClr val="accent6">
                    <a:lumMod val="50000"/>
                  </a:schemeClr>
                </a:solidFill>
                <a:effectLst/>
                <a:latin typeface="+mj-lt"/>
              </a:rPr>
              <a:t> extends Controller {</a:t>
            </a:r>
          </a:p>
          <a:p>
            <a:pPr algn="just"/>
            <a:r>
              <a:rPr lang="en-IN" sz="1800" b="0" i="0" dirty="0">
                <a:solidFill>
                  <a:schemeClr val="accent6">
                    <a:lumMod val="50000"/>
                  </a:schemeClr>
                </a:solidFill>
                <a:effectLst/>
                <a:latin typeface="+mj-lt"/>
              </a:rPr>
              <a:t>   public function index(Request $</a:t>
            </a:r>
            <a:r>
              <a:rPr lang="en-IN" sz="1800" b="0" i="0" dirty="0" err="1">
                <a:solidFill>
                  <a:schemeClr val="accent6">
                    <a:lumMod val="50000"/>
                  </a:schemeClr>
                </a:solidFill>
                <a:effectLst/>
                <a:latin typeface="+mj-lt"/>
              </a:rPr>
              <a:t>request,$locale</a:t>
            </a:r>
            <a:r>
              <a:rPr lang="en-IN" sz="1800" b="0" i="0" dirty="0">
                <a:solidFill>
                  <a:schemeClr val="accent6">
                    <a:lumMod val="50000"/>
                  </a:schemeClr>
                </a:solidFill>
                <a:effectLst/>
                <a:latin typeface="+mj-lt"/>
              </a:rPr>
              <a:t>) {</a:t>
            </a:r>
          </a:p>
          <a:p>
            <a:pPr algn="just"/>
            <a:r>
              <a:rPr lang="en-IN" sz="1800" b="0" i="0" dirty="0">
                <a:solidFill>
                  <a:schemeClr val="accent6">
                    <a:lumMod val="50000"/>
                  </a:schemeClr>
                </a:solidFill>
                <a:effectLst/>
                <a:latin typeface="+mj-lt"/>
              </a:rPr>
              <a:t>      //set’s application’s locale</a:t>
            </a:r>
          </a:p>
          <a:p>
            <a:pPr algn="just"/>
            <a:r>
              <a:rPr lang="en-IN" sz="1800" b="0" i="0" dirty="0">
                <a:solidFill>
                  <a:schemeClr val="accent6">
                    <a:lumMod val="50000"/>
                  </a:schemeClr>
                </a:solidFill>
                <a:effectLst/>
                <a:latin typeface="+mj-lt"/>
              </a:rPr>
              <a:t>      app()-&gt;</a:t>
            </a:r>
            <a:r>
              <a:rPr lang="en-IN" sz="1800" b="0" i="0" dirty="0" err="1">
                <a:solidFill>
                  <a:schemeClr val="accent6">
                    <a:lumMod val="50000"/>
                  </a:schemeClr>
                </a:solidFill>
                <a:effectLst/>
                <a:latin typeface="+mj-lt"/>
              </a:rPr>
              <a:t>setLocale</a:t>
            </a:r>
            <a:r>
              <a:rPr lang="en-IN" sz="1800" b="0" i="0" dirty="0">
                <a:solidFill>
                  <a:schemeClr val="accent6">
                    <a:lumMod val="50000"/>
                  </a:schemeClr>
                </a:solidFill>
                <a:effectLst/>
                <a:latin typeface="+mj-lt"/>
              </a:rPr>
              <a:t>($locale);</a:t>
            </a:r>
          </a:p>
          <a:p>
            <a:pPr algn="just"/>
            <a:r>
              <a:rPr lang="en-IN" sz="1800" b="0" i="0" dirty="0">
                <a:solidFill>
                  <a:schemeClr val="accent6">
                    <a:lumMod val="50000"/>
                  </a:schemeClr>
                </a:solidFill>
                <a:effectLst/>
                <a:latin typeface="+mj-lt"/>
              </a:rPr>
              <a:t>      //Gets the translated message and displays it</a:t>
            </a:r>
          </a:p>
          <a:p>
            <a:pPr algn="just"/>
            <a:r>
              <a:rPr lang="en-IN" sz="1800" b="0" i="0" dirty="0">
                <a:solidFill>
                  <a:schemeClr val="accent6">
                    <a:lumMod val="50000"/>
                  </a:schemeClr>
                </a:solidFill>
                <a:effectLst/>
                <a:latin typeface="+mj-lt"/>
              </a:rPr>
              <a:t>      echo trans('lang.msg');</a:t>
            </a:r>
          </a:p>
          <a:p>
            <a:pPr algn="just"/>
            <a:r>
              <a:rPr lang="en-IN" sz="1800" b="0" i="0" dirty="0">
                <a:solidFill>
                  <a:schemeClr val="accent6">
                    <a:lumMod val="50000"/>
                  </a:schemeClr>
                </a:solidFill>
                <a:effectLst/>
                <a:latin typeface="+mj-lt"/>
              </a:rPr>
              <a:t>   }</a:t>
            </a:r>
          </a:p>
          <a:p>
            <a:pPr algn="just"/>
            <a:r>
              <a:rPr lang="en-IN" sz="1800" b="0" i="0" dirty="0">
                <a:solidFill>
                  <a:schemeClr val="accent6">
                    <a:lumMod val="50000"/>
                  </a:schemeClr>
                </a:solidFill>
                <a:effectLst/>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2284123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algn="just"/>
            <a:r>
              <a:rPr lang="en-US" sz="1800" i="0" dirty="0">
                <a:solidFill>
                  <a:srgbClr val="000000"/>
                </a:solidFill>
                <a:effectLst/>
                <a:latin typeface="+mj-lt"/>
              </a:rPr>
              <a:t>Step 7 − Add a route for </a:t>
            </a:r>
            <a:r>
              <a:rPr lang="en-US" sz="1800" i="0" dirty="0" err="1">
                <a:solidFill>
                  <a:srgbClr val="000000"/>
                </a:solidFill>
                <a:effectLst/>
                <a:latin typeface="+mj-lt"/>
              </a:rPr>
              <a:t>LocalizationController</a:t>
            </a:r>
            <a:r>
              <a:rPr lang="en-US" sz="1800" i="0" dirty="0">
                <a:solidFill>
                  <a:srgbClr val="000000"/>
                </a:solidFill>
                <a:effectLst/>
                <a:latin typeface="+mj-lt"/>
              </a:rPr>
              <a:t> in app/Http/</a:t>
            </a:r>
            <a:r>
              <a:rPr lang="en-US" sz="1800" i="0" dirty="0" err="1">
                <a:solidFill>
                  <a:srgbClr val="000000"/>
                </a:solidFill>
                <a:effectLst/>
                <a:latin typeface="+mj-lt"/>
              </a:rPr>
              <a:t>routes.php</a:t>
            </a:r>
            <a:r>
              <a:rPr lang="en-US" sz="1800" i="0" dirty="0">
                <a:solidFill>
                  <a:srgbClr val="000000"/>
                </a:solidFill>
                <a:effectLst/>
                <a:latin typeface="+mj-lt"/>
              </a:rPr>
              <a:t> file. Notice that we are passing {locale} argument after localization/ which we will use to see output in different language.</a:t>
            </a:r>
          </a:p>
          <a:p>
            <a:pPr algn="just"/>
            <a:endParaRPr lang="en-US" sz="1800" i="0" dirty="0">
              <a:solidFill>
                <a:srgbClr val="000000"/>
              </a:solidFill>
              <a:effectLst/>
              <a:latin typeface="+mj-lt"/>
            </a:endParaRPr>
          </a:p>
          <a:p>
            <a:pPr algn="ctr"/>
            <a:r>
              <a:rPr lang="en-US" sz="1800" i="0" dirty="0">
                <a:solidFill>
                  <a:schemeClr val="accent6">
                    <a:lumMod val="50000"/>
                  </a:schemeClr>
                </a:solidFill>
                <a:effectLst/>
                <a:latin typeface="+mj-lt"/>
              </a:rPr>
              <a:t>app/Http/</a:t>
            </a:r>
            <a:r>
              <a:rPr lang="en-US" sz="1800" i="0" dirty="0" err="1">
                <a:solidFill>
                  <a:schemeClr val="accent6">
                    <a:lumMod val="50000"/>
                  </a:schemeClr>
                </a:solidFill>
                <a:effectLst/>
                <a:latin typeface="+mj-lt"/>
              </a:rPr>
              <a:t>routes.php</a:t>
            </a:r>
            <a:endParaRPr lang="en-US" sz="1800" i="0" dirty="0">
              <a:solidFill>
                <a:schemeClr val="accent6">
                  <a:lumMod val="50000"/>
                </a:schemeClr>
              </a:solidFill>
              <a:effectLst/>
              <a:latin typeface="+mj-lt"/>
            </a:endParaRPr>
          </a:p>
          <a:p>
            <a:pPr algn="just"/>
            <a:endParaRPr lang="en-US" sz="1800" i="0" dirty="0">
              <a:solidFill>
                <a:srgbClr val="000000"/>
              </a:solidFill>
              <a:effectLst/>
              <a:latin typeface="+mj-lt"/>
            </a:endParaRPr>
          </a:p>
          <a:p>
            <a:pPr algn="just"/>
            <a:r>
              <a:rPr lang="en-US" sz="1800" i="0" dirty="0">
                <a:solidFill>
                  <a:srgbClr val="000000"/>
                </a:solidFill>
                <a:effectLst/>
                <a:latin typeface="+mj-lt"/>
              </a:rPr>
              <a:t>Route::get('localization/{locale}','</a:t>
            </a:r>
            <a:r>
              <a:rPr lang="en-US" sz="1800" i="0" dirty="0" err="1">
                <a:solidFill>
                  <a:srgbClr val="000000"/>
                </a:solidFill>
                <a:effectLst/>
                <a:latin typeface="+mj-lt"/>
              </a:rPr>
              <a:t>LocalizationController@index</a:t>
            </a:r>
            <a:r>
              <a:rPr lang="en-US" sz="1800" i="0" dirty="0">
                <a:solidFill>
                  <a:srgbClr val="000000"/>
                </a:solidFill>
                <a:effectLst/>
                <a:latin typeface="+mj-lt"/>
              </a:rPr>
              <a:t>');</a:t>
            </a:r>
          </a:p>
          <a:p>
            <a:pPr algn="just"/>
            <a:r>
              <a:rPr lang="en-US" sz="1800" i="0" dirty="0">
                <a:solidFill>
                  <a:srgbClr val="000000"/>
                </a:solidFill>
                <a:effectLst/>
                <a:latin typeface="+mj-lt"/>
              </a:rPr>
              <a:t>Step 8 − Now, let us visit the different URLs to see all different languages. Execute the below URL to see output in English language.</a:t>
            </a:r>
          </a:p>
          <a:p>
            <a:pPr algn="just"/>
            <a:endParaRPr lang="en-US" sz="1800" i="0" dirty="0">
              <a:solidFill>
                <a:srgbClr val="000000"/>
              </a:solidFill>
              <a:effectLst/>
              <a:latin typeface="+mj-lt"/>
            </a:endParaRPr>
          </a:p>
          <a:p>
            <a:pPr algn="just"/>
            <a:r>
              <a:rPr lang="en-US" sz="1800" i="0" dirty="0">
                <a:solidFill>
                  <a:srgbClr val="000000"/>
                </a:solidFill>
                <a:effectLst/>
                <a:latin typeface="+mj-lt"/>
              </a:rPr>
              <a:t>http://localhost:8000/localization/en</a:t>
            </a:r>
          </a:p>
          <a:p>
            <a:pPr algn="just"/>
            <a:endParaRPr lang="en-US" sz="1800" i="0" dirty="0">
              <a:solidFill>
                <a:srgbClr val="000000"/>
              </a:solidFill>
              <a:effectLst/>
              <a:latin typeface="+mj-lt"/>
            </a:endParaRPr>
          </a:p>
          <a:p>
            <a:pPr algn="just"/>
            <a:r>
              <a:rPr lang="en-US" sz="1800" i="0" dirty="0">
                <a:solidFill>
                  <a:srgbClr val="000000"/>
                </a:solidFill>
                <a:effectLst/>
                <a:latin typeface="+mj-lt"/>
              </a:rPr>
              <a:t>Step 9 − The output will appear as shown in the following image.</a:t>
            </a:r>
            <a:endParaRPr lang="en-IN" sz="1800" i="0" dirty="0">
              <a:solidFill>
                <a:schemeClr val="accent6">
                  <a:lumMod val="50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67586" name="Picture 2" descr="Laravel Internationalization">
            <a:extLst>
              <a:ext uri="{FF2B5EF4-FFF2-40B4-BE49-F238E27FC236}">
                <a16:creationId xmlns:a16="http://schemas.microsoft.com/office/drawing/2014/main" id="{FE7C501F-DE4B-1ACD-A49A-074D80A08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257800"/>
            <a:ext cx="38100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93248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algn="just"/>
            <a:r>
              <a:rPr lang="en-US" sz="1800" i="0" dirty="0">
                <a:solidFill>
                  <a:srgbClr val="000000"/>
                </a:solidFill>
                <a:effectLst/>
                <a:latin typeface="+mj-lt"/>
              </a:rPr>
              <a:t>Step 10 − Execute the below URL to see output in French language.</a:t>
            </a:r>
          </a:p>
          <a:p>
            <a:pPr algn="just"/>
            <a:endParaRPr lang="en-US" sz="1800" i="0" dirty="0">
              <a:solidFill>
                <a:srgbClr val="000000"/>
              </a:solidFill>
              <a:effectLst/>
              <a:latin typeface="+mj-lt"/>
            </a:endParaRPr>
          </a:p>
          <a:p>
            <a:pPr algn="ctr"/>
            <a:r>
              <a:rPr lang="en-US" sz="1800" i="0" dirty="0">
                <a:solidFill>
                  <a:srgbClr val="000000"/>
                </a:solidFill>
                <a:effectLst/>
                <a:latin typeface="+mj-lt"/>
              </a:rPr>
              <a:t>http://localhost:8000/localization/fr</a:t>
            </a:r>
          </a:p>
          <a:p>
            <a:pPr algn="just"/>
            <a:r>
              <a:rPr lang="en-US" sz="1800" i="0" dirty="0">
                <a:solidFill>
                  <a:srgbClr val="000000"/>
                </a:solidFill>
                <a:effectLst/>
                <a:latin typeface="+mj-lt"/>
              </a:rPr>
              <a:t>Step 11 − The output will appear as shown in the following image.</a:t>
            </a:r>
          </a:p>
          <a:p>
            <a:pPr algn="just"/>
            <a:endParaRPr lang="en-US" sz="1800" dirty="0">
              <a:solidFill>
                <a:srgbClr val="000000"/>
              </a:solidFill>
              <a:latin typeface="+mj-lt"/>
            </a:endParaRPr>
          </a:p>
          <a:p>
            <a:pPr algn="just"/>
            <a:endParaRPr lang="en-US" sz="1800" i="0" dirty="0">
              <a:solidFill>
                <a:srgbClr val="000000"/>
              </a:solidFill>
              <a:effectLst/>
              <a:latin typeface="+mj-lt"/>
            </a:endParaRPr>
          </a:p>
          <a:p>
            <a:pPr algn="just"/>
            <a:r>
              <a:rPr lang="en-US" sz="1800" i="0" dirty="0">
                <a:effectLst/>
                <a:latin typeface="+mj-lt"/>
              </a:rPr>
              <a:t>Step 12 − Execute the below URL to see output in German language</a:t>
            </a:r>
          </a:p>
          <a:p>
            <a:pPr algn="just"/>
            <a:endParaRPr lang="en-US" sz="1800" i="0" dirty="0">
              <a:effectLst/>
              <a:latin typeface="+mj-lt"/>
            </a:endParaRPr>
          </a:p>
          <a:p>
            <a:pPr algn="ctr"/>
            <a:r>
              <a:rPr lang="en-US" sz="1800" i="0" dirty="0">
                <a:effectLst/>
                <a:latin typeface="+mj-lt"/>
              </a:rPr>
              <a:t>http://localhost:8000/localization/de</a:t>
            </a:r>
          </a:p>
          <a:p>
            <a:pPr algn="just"/>
            <a:r>
              <a:rPr lang="en-US" sz="1800" i="0" dirty="0">
                <a:effectLst/>
                <a:latin typeface="+mj-lt"/>
              </a:rPr>
              <a:t>Step 13 − The output will appear as shown in the following image.</a:t>
            </a:r>
            <a:endParaRPr lang="en-IN"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err="1"/>
              <a:t>Localisation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75779" name="Picture 3" descr="French Example">
            <a:extLst>
              <a:ext uri="{FF2B5EF4-FFF2-40B4-BE49-F238E27FC236}">
                <a16:creationId xmlns:a16="http://schemas.microsoft.com/office/drawing/2014/main" id="{A815A57F-A3AF-BB89-2B75-A3B54DBB5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438400"/>
            <a:ext cx="3810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75782" name="Picture 6" descr="German Example">
            <a:extLst>
              <a:ext uri="{FF2B5EF4-FFF2-40B4-BE49-F238E27FC236}">
                <a16:creationId xmlns:a16="http://schemas.microsoft.com/office/drawing/2014/main" id="{121C14EA-7A63-3F3F-EDA9-314F7F1D5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572000"/>
            <a:ext cx="3810000" cy="58102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1323358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latin typeface="+mj-lt"/>
              </a:rPr>
              <a:t>Topic :</a:t>
            </a:r>
            <a:r>
              <a:rPr lang="en-US" sz="2000" b="0" baseline="0" dirty="0">
                <a:latin typeface="+mj-lt"/>
              </a:rPr>
              <a:t>Model Factories</a:t>
            </a:r>
            <a:endParaRPr lang="en-IN" sz="2000" dirty="0">
              <a:latin typeface="+mj-lt"/>
            </a:endParaRPr>
          </a:p>
          <a:p>
            <a:pPr lvl="0" algn="just"/>
            <a:r>
              <a:rPr lang="en-US" sz="1800" i="0" dirty="0">
                <a:solidFill>
                  <a:srgbClr val="202124"/>
                </a:solidFill>
                <a:effectLst/>
                <a:latin typeface="+mj-lt"/>
              </a:rPr>
              <a:t>Laravel Model Factories provide a convenient way to populate your database with Dummy Data during development as well as provide a way to insert Records while running Tests.</a:t>
            </a:r>
            <a:endParaRPr lang="en-IN"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561324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algn="just"/>
            <a:r>
              <a:rPr lang="en-US" sz="1800" b="1" i="0" dirty="0">
                <a:solidFill>
                  <a:schemeClr val="accent6">
                    <a:lumMod val="50000"/>
                  </a:schemeClr>
                </a:solidFill>
                <a:effectLst/>
                <a:latin typeface="+mj-lt"/>
              </a:rPr>
              <a:t>Starting</a:t>
            </a:r>
          </a:p>
          <a:p>
            <a:pPr algn="just"/>
            <a:r>
              <a:rPr lang="en-US" sz="1800" i="0" dirty="0">
                <a:solidFill>
                  <a:srgbClr val="000000"/>
                </a:solidFill>
                <a:effectLst/>
                <a:latin typeface="+mj-lt"/>
              </a:rPr>
              <a:t>Let’s start by creating a new project named Factories. To do this, run the following command:</a:t>
            </a:r>
          </a:p>
          <a:p>
            <a:pPr algn="just"/>
            <a:r>
              <a:rPr lang="en-US" sz="1800" i="0" dirty="0" err="1">
                <a:solidFill>
                  <a:srgbClr val="000000"/>
                </a:solidFill>
                <a:effectLst/>
                <a:latin typeface="+mj-lt"/>
              </a:rPr>
              <a:t>laravel</a:t>
            </a:r>
            <a:r>
              <a:rPr lang="en-US" sz="1800" i="0" dirty="0">
                <a:solidFill>
                  <a:srgbClr val="000000"/>
                </a:solidFill>
                <a:effectLst/>
                <a:latin typeface="+mj-lt"/>
              </a:rPr>
              <a:t> new Factories</a:t>
            </a:r>
          </a:p>
          <a:p>
            <a:pPr algn="just"/>
            <a:r>
              <a:rPr lang="en-US" sz="1800" i="0" dirty="0">
                <a:solidFill>
                  <a:srgbClr val="000000"/>
                </a:solidFill>
                <a:effectLst/>
                <a:latin typeface="+mj-lt"/>
              </a:rPr>
              <a:t>This will create a new Laravel project within a folder named Factories.</a:t>
            </a:r>
          </a:p>
          <a:p>
            <a:pPr algn="just"/>
            <a:r>
              <a:rPr lang="en-US" sz="1800" i="0" dirty="0">
                <a:solidFill>
                  <a:srgbClr val="000000"/>
                </a:solidFill>
                <a:effectLst/>
                <a:latin typeface="+mj-lt"/>
              </a:rPr>
              <a:t>Creating a new Model</a:t>
            </a:r>
          </a:p>
          <a:p>
            <a:pPr algn="just"/>
            <a:r>
              <a:rPr lang="en-US" sz="1800" i="0" dirty="0">
                <a:solidFill>
                  <a:srgbClr val="000000"/>
                </a:solidFill>
                <a:effectLst/>
                <a:latin typeface="+mj-lt"/>
              </a:rPr>
              <a:t>Now, let’s create a Post model and a migration for it. To do this run the following command from the project root directory:</a:t>
            </a:r>
          </a:p>
          <a:p>
            <a:pPr algn="ctr"/>
            <a:r>
              <a:rPr lang="en-US" sz="1800" b="1" i="0" dirty="0" err="1">
                <a:solidFill>
                  <a:schemeClr val="accent6">
                    <a:lumMod val="50000"/>
                  </a:schemeClr>
                </a:solidFill>
                <a:effectLst/>
                <a:latin typeface="+mj-lt"/>
              </a:rPr>
              <a:t>php</a:t>
            </a:r>
            <a:r>
              <a:rPr lang="en-US" sz="1800" b="1" i="0" dirty="0">
                <a:solidFill>
                  <a:schemeClr val="accent6">
                    <a:lumMod val="50000"/>
                  </a:schemeClr>
                </a:solidFill>
                <a:effectLst/>
                <a:latin typeface="+mj-lt"/>
              </a:rPr>
              <a:t> artisan </a:t>
            </a:r>
            <a:r>
              <a:rPr lang="en-US" sz="1800" b="1" i="0" dirty="0" err="1">
                <a:solidFill>
                  <a:schemeClr val="accent6">
                    <a:lumMod val="50000"/>
                  </a:schemeClr>
                </a:solidFill>
                <a:effectLst/>
                <a:latin typeface="+mj-lt"/>
              </a:rPr>
              <a:t>make:model</a:t>
            </a:r>
            <a:r>
              <a:rPr lang="en-US" sz="1800" b="1" i="0" dirty="0">
                <a:solidFill>
                  <a:schemeClr val="accent6">
                    <a:lumMod val="50000"/>
                  </a:schemeClr>
                </a:solidFill>
                <a:effectLst/>
                <a:latin typeface="+mj-lt"/>
              </a:rPr>
              <a:t> Post -m</a:t>
            </a:r>
          </a:p>
          <a:p>
            <a:pPr algn="just"/>
            <a:r>
              <a:rPr lang="en-US" sz="1800" i="0" dirty="0">
                <a:solidFill>
                  <a:srgbClr val="000000"/>
                </a:solidFill>
                <a:effectLst/>
                <a:latin typeface="+mj-lt"/>
              </a:rPr>
              <a:t>This command will create a new Post model and because we added -m or --migration flag, it will create a migration for it as well. This command will create two files at app/</a:t>
            </a:r>
            <a:r>
              <a:rPr lang="en-US" sz="1800" i="0" dirty="0" err="1">
                <a:solidFill>
                  <a:srgbClr val="000000"/>
                </a:solidFill>
                <a:effectLst/>
                <a:latin typeface="+mj-lt"/>
              </a:rPr>
              <a:t>Post.php</a:t>
            </a:r>
            <a:r>
              <a:rPr lang="en-US" sz="1800" i="0" dirty="0">
                <a:solidFill>
                  <a:srgbClr val="000000"/>
                </a:solidFill>
                <a:effectLst/>
                <a:latin typeface="+mj-lt"/>
              </a:rPr>
              <a:t> and database/migrations/</a:t>
            </a:r>
            <a:r>
              <a:rPr lang="en-US" sz="1800" i="0" dirty="0" err="1">
                <a:solidFill>
                  <a:srgbClr val="000000"/>
                </a:solidFill>
                <a:effectLst/>
                <a:latin typeface="+mj-lt"/>
              </a:rPr>
              <a:t>create_posts_table.php</a:t>
            </a:r>
            <a:r>
              <a:rPr lang="en-US" sz="1800" i="0" dirty="0">
                <a:solidFill>
                  <a:srgbClr val="000000"/>
                </a:solidFill>
                <a:effectLst/>
                <a:latin typeface="+mj-lt"/>
              </a:rPr>
              <a:t>. Create posts table relationship with the user by opening app/</a:t>
            </a:r>
            <a:r>
              <a:rPr lang="en-US" sz="1800" i="0" dirty="0" err="1">
                <a:solidFill>
                  <a:srgbClr val="000000"/>
                </a:solidFill>
                <a:effectLst/>
                <a:latin typeface="+mj-lt"/>
              </a:rPr>
              <a:t>User.php</a:t>
            </a:r>
            <a:r>
              <a:rPr lang="en-US" sz="1800" i="0" dirty="0">
                <a:solidFill>
                  <a:srgbClr val="000000"/>
                </a:solidFill>
                <a:effectLst/>
                <a:latin typeface="+mj-lt"/>
              </a:rPr>
              <a:t> and defining the following relation:</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Model Factories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5600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987CEA-102E-4B4D-A6A1-6C9176C71C68}" type="datetime1">
              <a:rPr lang="en-US">
                <a:latin typeface="Times New Roman" pitchFamily="18" charset="0"/>
                <a:cs typeface="Times New Roman" pitchFamily="18" charset="0"/>
              </a:rPr>
              <a:t>3/19/2024</a:t>
            </a:fld>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z="1050">
                <a:latin typeface="Times New Roman" pitchFamily="18" charset="0"/>
                <a:cs typeface="Times New Roman" pitchFamily="18" charset="0"/>
              </a:rPr>
              <a:pPr/>
              <a:t>12</a:t>
            </a:fld>
            <a:endParaRPr lang="en-US" sz="1050" dirty="0">
              <a:latin typeface="Times New Roman" pitchFamily="18" charset="0"/>
              <a:cs typeface="Times New Roman" pitchFamily="18" charset="0"/>
            </a:endParaRPr>
          </a:p>
        </p:txBody>
      </p:sp>
      <p:sp>
        <p:nvSpPr>
          <p:cNvPr id="7" name="Title 1"/>
          <p:cNvSpPr txBox="1">
            <a:spLocks/>
          </p:cNvSpPr>
          <p:nvPr/>
        </p:nvSpPr>
        <p:spPr>
          <a:xfrm>
            <a:off x="1376158" y="25407"/>
            <a:ext cx="7776309" cy="660393"/>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Program Outcomes (POs)</a:t>
            </a:r>
          </a:p>
        </p:txBody>
      </p:sp>
      <p:graphicFrame>
        <p:nvGraphicFramePr>
          <p:cNvPr id="12" name="Table 11"/>
          <p:cNvGraphicFramePr>
            <a:graphicFrameLocks noGrp="1"/>
          </p:cNvGraphicFramePr>
          <p:nvPr>
            <p:extLst>
              <p:ext uri="{D42A27DB-BD31-4B8C-83A1-F6EECF244321}">
                <p14:modId xmlns:p14="http://schemas.microsoft.com/office/powerpoint/2010/main" val="1392093912"/>
              </p:ext>
            </p:extLst>
          </p:nvPr>
        </p:nvGraphicFramePr>
        <p:xfrm>
          <a:off x="990600" y="1594569"/>
          <a:ext cx="7776309" cy="3383280"/>
        </p:xfrm>
        <a:graphic>
          <a:graphicData uri="http://schemas.openxmlformats.org/drawingml/2006/table">
            <a:tbl>
              <a:tblPr firstRow="1" bandRow="1">
                <a:tableStyleId>{5C22544A-7EE6-4342-B048-85BDC9FD1C3A}</a:tableStyleId>
              </a:tblPr>
              <a:tblGrid>
                <a:gridCol w="107071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01.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Engineering Knowledge</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02.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Problem Analysis</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03.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Design/Development</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of solutions</a:t>
                      </a:r>
                    </a:p>
                  </a:txBody>
                  <a:tcPr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04.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Conduct Investigations of complex problems</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05.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Modern tool usage</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4"/>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06.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The engineer and society</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5"/>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07.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ea typeface="Calibri" panose="020F0502020204030204" pitchFamily="34" charset="0"/>
                          <a:cs typeface="Times New Roman" pitchFamily="18" charset="0"/>
                        </a:rPr>
                        <a:t>Environment and sustainability</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08.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ea typeface="Times New Roman" panose="02020603050405020304" pitchFamily="18" charset="0"/>
                          <a:cs typeface="Times New Roman" pitchFamily="18" charset="0"/>
                        </a:rPr>
                        <a:t>Ethics</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7"/>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09.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ea typeface="Times New Roman" panose="02020603050405020304" pitchFamily="18" charset="0"/>
                          <a:cs typeface="Times New Roman" pitchFamily="18" charset="0"/>
                        </a:rPr>
                        <a:t>Individual and teamwork</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8"/>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10.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ea typeface="Times New Roman" panose="02020603050405020304" pitchFamily="18" charset="0"/>
                          <a:cs typeface="Times New Roman" pitchFamily="18" charset="0"/>
                        </a:rPr>
                        <a:t>Communication</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9"/>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11.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ea typeface="Times New Roman" panose="02020603050405020304" pitchFamily="18" charset="0"/>
                          <a:cs typeface="Times New Roman" pitchFamily="18" charset="0"/>
                        </a:rPr>
                        <a:t>Project management and finance</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10"/>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PO : 12. </a:t>
                      </a:r>
                    </a:p>
                  </a:txBody>
                  <a:tcPr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Life-long learning</a:t>
                      </a:r>
                      <a:endParaRPr lang="en-IN" sz="1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11"/>
                  </a:ext>
                </a:extLst>
              </a:tr>
            </a:tbl>
          </a:graphicData>
        </a:graphic>
      </p:graphicFrame>
      <p:pic>
        <p:nvPicPr>
          <p:cNvPr id="2" name="Picture 1" descr="E:\Master Folder 2017-18\Approved Logo by BOG\NIET logo_.png">
            <a:extLst>
              <a:ext uri="{FF2B5EF4-FFF2-40B4-BE49-F238E27FC236}">
                <a16:creationId xmlns:a16="http://schemas.microsoft.com/office/drawing/2014/main" id="{9295B111-3EE6-FB9A-EEAF-767F7688F420}"/>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4289328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1800" i="0" dirty="0">
                <a:effectLst/>
                <a:latin typeface="+mj-lt"/>
              </a:rPr>
              <a:t>public function posts()</a:t>
            </a:r>
          </a:p>
          <a:p>
            <a:pPr marL="0" indent="0" algn="just">
              <a:buNone/>
            </a:pPr>
            <a:r>
              <a:rPr lang="en-US" sz="1800" i="0" dirty="0">
                <a:effectLst/>
                <a:latin typeface="+mj-lt"/>
              </a:rPr>
              <a:t>{</a:t>
            </a:r>
          </a:p>
          <a:p>
            <a:pPr marL="0" indent="0" algn="just">
              <a:buNone/>
            </a:pPr>
            <a:r>
              <a:rPr lang="en-US" sz="1800" i="0" dirty="0">
                <a:effectLst/>
                <a:latin typeface="+mj-lt"/>
              </a:rPr>
              <a:t>    return $this-&gt;</a:t>
            </a:r>
            <a:r>
              <a:rPr lang="en-US" sz="1800" i="0" dirty="0" err="1">
                <a:effectLst/>
                <a:latin typeface="+mj-lt"/>
              </a:rPr>
              <a:t>hasMany</a:t>
            </a:r>
            <a:r>
              <a:rPr lang="en-US" sz="1800" i="0" dirty="0">
                <a:effectLst/>
                <a:latin typeface="+mj-lt"/>
              </a:rPr>
              <a:t>(Post::class);</a:t>
            </a:r>
          </a:p>
          <a:p>
            <a:pPr marL="0" indent="0" algn="just">
              <a:buNone/>
            </a:pPr>
            <a:r>
              <a:rPr lang="en-US" sz="1800" i="0" dirty="0">
                <a:effectLst/>
                <a:latin typeface="+mj-lt"/>
              </a:rPr>
              <a:t>}</a:t>
            </a:r>
          </a:p>
          <a:p>
            <a:pPr marL="0" indent="0" algn="just">
              <a:buNone/>
            </a:pPr>
            <a:r>
              <a:rPr lang="en-US" sz="1800" b="1" i="0" dirty="0">
                <a:solidFill>
                  <a:schemeClr val="accent6">
                    <a:lumMod val="75000"/>
                  </a:schemeClr>
                </a:solidFill>
                <a:effectLst/>
                <a:latin typeface="+mj-lt"/>
              </a:rPr>
              <a:t>Setting up Database</a:t>
            </a:r>
          </a:p>
          <a:p>
            <a:pPr marL="0" indent="0" algn="just">
              <a:buNone/>
            </a:pPr>
            <a:r>
              <a:rPr lang="en-US" sz="1800" i="0" dirty="0">
                <a:effectLst/>
                <a:latin typeface="+mj-lt"/>
              </a:rPr>
              <a:t>Now, go to your .env file and change credentials for your database. Since it is just a dummy project, I will go with SQLite. To use SQLite, set DB_CONNECTION to </a:t>
            </a:r>
            <a:r>
              <a:rPr lang="en-US" sz="1800" i="0" dirty="0" err="1">
                <a:effectLst/>
                <a:latin typeface="+mj-lt"/>
              </a:rPr>
              <a:t>sqlite</a:t>
            </a:r>
            <a:r>
              <a:rPr lang="en-US" sz="1800" i="0" dirty="0">
                <a:effectLst/>
                <a:latin typeface="+mj-lt"/>
              </a:rPr>
              <a:t> and remove all other DB_* lines from your .env. Your .env database part now look like this:</a:t>
            </a:r>
          </a:p>
          <a:p>
            <a:pPr marL="0" indent="0" algn="ctr">
              <a:buNone/>
            </a:pPr>
            <a:r>
              <a:rPr lang="en-US" sz="1800" i="0" dirty="0">
                <a:solidFill>
                  <a:schemeClr val="accent6">
                    <a:lumMod val="75000"/>
                  </a:schemeClr>
                </a:solidFill>
                <a:effectLst/>
                <a:latin typeface="+mj-lt"/>
              </a:rPr>
              <a:t>DB_CONNECTION=</a:t>
            </a:r>
            <a:r>
              <a:rPr lang="en-US" sz="1800" i="0" dirty="0" err="1">
                <a:solidFill>
                  <a:schemeClr val="accent6">
                    <a:lumMod val="75000"/>
                  </a:schemeClr>
                </a:solidFill>
                <a:effectLst/>
                <a:latin typeface="+mj-lt"/>
              </a:rPr>
              <a:t>sqlite</a:t>
            </a:r>
            <a:endParaRPr lang="en-US" sz="1800" i="0" dirty="0">
              <a:solidFill>
                <a:schemeClr val="accent6">
                  <a:lumMod val="75000"/>
                </a:schemeClr>
              </a:solidFill>
              <a:effectLst/>
              <a:latin typeface="+mj-lt"/>
            </a:endParaRPr>
          </a:p>
          <a:p>
            <a:pPr marL="0" indent="0" algn="just">
              <a:buNone/>
            </a:pPr>
            <a:r>
              <a:rPr lang="en-US" sz="1800" i="0" dirty="0">
                <a:effectLst/>
                <a:latin typeface="+mj-lt"/>
              </a:rPr>
              <a:t>Now that you have set DB_CONNECTION to </a:t>
            </a:r>
            <a:r>
              <a:rPr lang="en-US" sz="1800" i="0" dirty="0" err="1">
                <a:effectLst/>
                <a:latin typeface="+mj-lt"/>
              </a:rPr>
              <a:t>sqlite</a:t>
            </a:r>
            <a:r>
              <a:rPr lang="en-US" sz="1800" i="0" dirty="0">
                <a:effectLst/>
                <a:latin typeface="+mj-lt"/>
              </a:rPr>
              <a:t>, create a file named </a:t>
            </a:r>
            <a:r>
              <a:rPr lang="en-US" sz="1800" i="0" dirty="0" err="1">
                <a:effectLst/>
                <a:latin typeface="+mj-lt"/>
              </a:rPr>
              <a:t>database.sqlite</a:t>
            </a:r>
            <a:r>
              <a:rPr lang="en-US" sz="1800" i="0" dirty="0">
                <a:effectLst/>
                <a:latin typeface="+mj-lt"/>
              </a:rPr>
              <a:t> in your database directory in the root of your application. Also, run the following command to configure your cache.</a:t>
            </a:r>
          </a:p>
          <a:p>
            <a:pPr marL="0" indent="0" algn="just">
              <a:buNone/>
            </a:pPr>
            <a:endParaRPr lang="en-US" sz="1800" i="0" dirty="0">
              <a:effectLst/>
              <a:latin typeface="+mj-lt"/>
            </a:endParaRPr>
          </a:p>
          <a:p>
            <a:pPr marL="0" indent="0" algn="ctr">
              <a:buNone/>
            </a:pPr>
            <a:r>
              <a:rPr lang="en-US" sz="1800" i="0" dirty="0" err="1">
                <a:solidFill>
                  <a:schemeClr val="accent6">
                    <a:lumMod val="75000"/>
                  </a:schemeClr>
                </a:solidFill>
                <a:effectLst/>
                <a:latin typeface="+mj-lt"/>
              </a:rPr>
              <a:t>php</a:t>
            </a:r>
            <a:r>
              <a:rPr lang="en-US" sz="1800" i="0" dirty="0">
                <a:solidFill>
                  <a:schemeClr val="accent6">
                    <a:lumMod val="75000"/>
                  </a:schemeClr>
                </a:solidFill>
                <a:effectLst/>
                <a:latin typeface="+mj-lt"/>
              </a:rPr>
              <a:t> artisan </a:t>
            </a:r>
            <a:r>
              <a:rPr lang="en-US" sz="1800" i="0" dirty="0" err="1">
                <a:solidFill>
                  <a:schemeClr val="accent6">
                    <a:lumMod val="75000"/>
                  </a:schemeClr>
                </a:solidFill>
                <a:effectLst/>
                <a:latin typeface="+mj-lt"/>
              </a:rPr>
              <a:t>config:cache</a:t>
            </a:r>
            <a:endParaRPr lang="en-US" sz="1800" i="0" dirty="0">
              <a:solidFill>
                <a:schemeClr val="accent6">
                  <a:lumMod val="75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Model Factories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680366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86693"/>
            <a:ext cx="8229600" cy="4525963"/>
          </a:xfrm>
        </p:spPr>
        <p:txBody>
          <a:bodyPr>
            <a:normAutofit/>
          </a:bodyPr>
          <a:lstStyle/>
          <a:p>
            <a:pPr marL="0" indent="0" algn="l">
              <a:buNone/>
            </a:pPr>
            <a:r>
              <a:rPr lang="en-US" sz="1800" b="0" i="0" strike="noStrike" dirty="0">
                <a:solidFill>
                  <a:srgbClr val="000000"/>
                </a:solidFill>
                <a:effectLst/>
                <a:latin typeface="+mj-lt"/>
              </a:rPr>
              <a:t>1. </a:t>
            </a:r>
            <a:r>
              <a:rPr lang="en-US" sz="1800" dirty="0">
                <a:solidFill>
                  <a:srgbClr val="000000"/>
                </a:solidFill>
                <a:latin typeface="+mj-lt"/>
              </a:rPr>
              <a:t> </a:t>
            </a:r>
            <a:r>
              <a:rPr lang="en-US" sz="1800" b="0" i="0" strike="noStrike" dirty="0">
                <a:solidFill>
                  <a:srgbClr val="000000"/>
                </a:solidFill>
                <a:effectLst/>
                <a:latin typeface="+mj-lt"/>
              </a:rPr>
              <a:t>CLI Command to migrate in Laravel project?</a:t>
            </a:r>
          </a:p>
          <a:p>
            <a:r>
              <a:rPr lang="en-US" sz="1800" b="0" i="0" strike="noStrike" dirty="0" err="1">
                <a:solidFill>
                  <a:srgbClr val="000000"/>
                </a:solidFill>
                <a:effectLst/>
                <a:latin typeface="+mj-lt"/>
              </a:rPr>
              <a:t>php</a:t>
            </a:r>
            <a:r>
              <a:rPr lang="en-US" sz="1800" b="0" i="0" strike="noStrike" dirty="0">
                <a:solidFill>
                  <a:srgbClr val="000000"/>
                </a:solidFill>
                <a:effectLst/>
                <a:latin typeface="+mj-lt"/>
              </a:rPr>
              <a:t> artisan create migration</a:t>
            </a:r>
          </a:p>
          <a:p>
            <a:r>
              <a:rPr lang="en-US" sz="1800" b="0" i="0" strike="noStrike" dirty="0" err="1">
                <a:solidFill>
                  <a:srgbClr val="000000"/>
                </a:solidFill>
                <a:effectLst/>
                <a:latin typeface="+mj-lt"/>
              </a:rPr>
              <a:t>php</a:t>
            </a:r>
            <a:r>
              <a:rPr lang="en-US" sz="1800" b="0" i="0" strike="noStrike" dirty="0">
                <a:solidFill>
                  <a:srgbClr val="000000"/>
                </a:solidFill>
                <a:effectLst/>
                <a:latin typeface="+mj-lt"/>
              </a:rPr>
              <a:t> artisan migrate</a:t>
            </a:r>
          </a:p>
          <a:p>
            <a:r>
              <a:rPr lang="en-US" sz="1800" b="1" i="0" strike="noStrike" dirty="0" err="1">
                <a:solidFill>
                  <a:srgbClr val="000000"/>
                </a:solidFill>
                <a:effectLst/>
                <a:latin typeface="+mj-lt"/>
              </a:rPr>
              <a:t>php</a:t>
            </a:r>
            <a:r>
              <a:rPr lang="en-US" sz="1800" b="1" i="0" strike="noStrike" dirty="0">
                <a:solidFill>
                  <a:srgbClr val="000000"/>
                </a:solidFill>
                <a:effectLst/>
                <a:latin typeface="+mj-lt"/>
              </a:rPr>
              <a:t> artisan serve</a:t>
            </a:r>
          </a:p>
          <a:p>
            <a:r>
              <a:rPr lang="en-US" sz="1800" b="0" i="0" strike="noStrike" dirty="0">
                <a:solidFill>
                  <a:srgbClr val="000000"/>
                </a:solidFill>
                <a:effectLst/>
                <a:latin typeface="+mj-lt"/>
              </a:rPr>
              <a:t>None of the above</a:t>
            </a:r>
          </a:p>
          <a:p>
            <a:endParaRPr lang="en-US" sz="1800" b="0" i="0" dirty="0">
              <a:solidFill>
                <a:srgbClr val="212529"/>
              </a:solidFill>
              <a:effectLst/>
              <a:latin typeface="+mj-lt"/>
            </a:endParaRPr>
          </a:p>
          <a:p>
            <a:pPr marL="0" indent="0" algn="l">
              <a:buNone/>
            </a:pPr>
            <a:r>
              <a:rPr lang="en-US" sz="1800" dirty="0">
                <a:latin typeface="+mj-lt"/>
              </a:rPr>
              <a:t>2. </a:t>
            </a:r>
            <a:r>
              <a:rPr lang="en-US" sz="1800" b="0" i="0" u="none" strike="noStrike" dirty="0">
                <a:solidFill>
                  <a:srgbClr val="000000"/>
                </a:solidFill>
                <a:effectLst/>
                <a:latin typeface="+mj-lt"/>
              </a:rPr>
              <a:t>By default </a:t>
            </a:r>
            <a:r>
              <a:rPr lang="en-US" sz="1800" b="0" i="0" u="none" strike="noStrike" dirty="0" err="1">
                <a:solidFill>
                  <a:srgbClr val="000000"/>
                </a:solidFill>
                <a:effectLst/>
                <a:latin typeface="+mj-lt"/>
              </a:rPr>
              <a:t>laravel</a:t>
            </a:r>
            <a:r>
              <a:rPr lang="en-US" sz="1800" b="0" i="0" u="none" strike="noStrike" dirty="0">
                <a:solidFill>
                  <a:srgbClr val="000000"/>
                </a:solidFill>
                <a:effectLst/>
                <a:latin typeface="+mj-lt"/>
              </a:rPr>
              <a:t> project runs on which PORT?</a:t>
            </a:r>
          </a:p>
          <a:p>
            <a:r>
              <a:rPr lang="en-US" sz="1800" b="0" i="0" u="none" strike="noStrike" dirty="0">
                <a:solidFill>
                  <a:srgbClr val="000000"/>
                </a:solidFill>
                <a:effectLst/>
                <a:latin typeface="+mj-lt"/>
              </a:rPr>
              <a:t>3000</a:t>
            </a:r>
          </a:p>
          <a:p>
            <a:r>
              <a:rPr lang="en-US" sz="1800" b="0" i="0" u="none" strike="noStrike" dirty="0">
                <a:solidFill>
                  <a:srgbClr val="000000"/>
                </a:solidFill>
                <a:effectLst/>
                <a:latin typeface="+mj-lt"/>
              </a:rPr>
              <a:t>5000</a:t>
            </a:r>
          </a:p>
          <a:p>
            <a:r>
              <a:rPr lang="en-US" sz="1800" b="1" i="0" u="none" strike="noStrike" dirty="0">
                <a:solidFill>
                  <a:srgbClr val="000000"/>
                </a:solidFill>
                <a:effectLst/>
                <a:latin typeface="+mj-lt"/>
              </a:rPr>
              <a:t>8000</a:t>
            </a:r>
          </a:p>
          <a:p>
            <a:r>
              <a:rPr lang="en-US" sz="1800" b="0" i="0" u="none" strike="noStrike" dirty="0">
                <a:solidFill>
                  <a:srgbClr val="000000"/>
                </a:solidFill>
                <a:effectLst/>
                <a:latin typeface="+mj-lt"/>
              </a:rPr>
              <a:t>7000</a:t>
            </a: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710" y="1486693"/>
            <a:ext cx="8229600" cy="4525963"/>
          </a:xfrm>
        </p:spPr>
        <p:txBody>
          <a:bodyPr>
            <a:normAutofit/>
          </a:bodyPr>
          <a:lstStyle/>
          <a:p>
            <a:pPr marL="0" indent="0" algn="l">
              <a:buNone/>
            </a:pPr>
            <a:r>
              <a:rPr lang="en-US" sz="1800" dirty="0">
                <a:solidFill>
                  <a:srgbClr val="000000"/>
                </a:solidFill>
                <a:latin typeface="+mj-lt"/>
              </a:rPr>
              <a:t>3</a:t>
            </a:r>
            <a:r>
              <a:rPr lang="en-US" sz="1800" b="0" i="0" strike="noStrike" dirty="0">
                <a:solidFill>
                  <a:srgbClr val="000000"/>
                </a:solidFill>
                <a:effectLst/>
                <a:latin typeface="+mj-lt"/>
              </a:rPr>
              <a:t>. </a:t>
            </a:r>
            <a:r>
              <a:rPr lang="en-US" sz="1800" b="0" i="0" u="none" strike="noStrike" dirty="0">
                <a:solidFill>
                  <a:srgbClr val="000000"/>
                </a:solidFill>
                <a:effectLst/>
                <a:latin typeface="+mj-lt"/>
              </a:rPr>
              <a:t>Where is the routing file located in Laravel ?</a:t>
            </a:r>
            <a:endParaRPr lang="en-US" sz="1800" b="0" i="0" u="none" strike="noStrike" dirty="0">
              <a:solidFill>
                <a:srgbClr val="000000"/>
              </a:solidFill>
              <a:effectLst/>
              <a:latin typeface="+mj-lt"/>
              <a:hlinkClick r:id="rId2"/>
            </a:endParaRPr>
          </a:p>
          <a:p>
            <a:r>
              <a:rPr lang="en-US" sz="1800" b="0" i="0" dirty="0">
                <a:solidFill>
                  <a:srgbClr val="212529"/>
                </a:solidFill>
                <a:effectLst/>
                <a:latin typeface="+mj-lt"/>
              </a:rPr>
              <a:t> app/Http/</a:t>
            </a:r>
          </a:p>
          <a:p>
            <a:r>
              <a:rPr lang="en-US" sz="1800" b="1" i="0" dirty="0">
                <a:solidFill>
                  <a:srgbClr val="212529"/>
                </a:solidFill>
                <a:effectLst/>
                <a:latin typeface="+mj-lt"/>
              </a:rPr>
              <a:t> routes/</a:t>
            </a:r>
          </a:p>
          <a:p>
            <a:r>
              <a:rPr lang="en-US" sz="1800" b="0" i="0" dirty="0">
                <a:solidFill>
                  <a:srgbClr val="212529"/>
                </a:solidFill>
                <a:effectLst/>
                <a:latin typeface="+mj-lt"/>
              </a:rPr>
              <a:t> </a:t>
            </a:r>
            <a:r>
              <a:rPr lang="en-US" sz="1800" b="0" i="0" dirty="0" err="1">
                <a:solidFill>
                  <a:srgbClr val="212529"/>
                </a:solidFill>
                <a:effectLst/>
                <a:latin typeface="+mj-lt"/>
              </a:rPr>
              <a:t>urls</a:t>
            </a:r>
            <a:r>
              <a:rPr lang="en-US" sz="1800" b="0" i="0" dirty="0">
                <a:solidFill>
                  <a:srgbClr val="212529"/>
                </a:solidFill>
                <a:effectLst/>
                <a:latin typeface="+mj-lt"/>
              </a:rPr>
              <a:t>/</a:t>
            </a:r>
          </a:p>
          <a:p>
            <a:r>
              <a:rPr lang="en-US" sz="1800" b="0" i="0" dirty="0">
                <a:solidFill>
                  <a:srgbClr val="212529"/>
                </a:solidFill>
                <a:effectLst/>
                <a:latin typeface="+mj-lt"/>
              </a:rPr>
              <a:t> vendors/</a:t>
            </a:r>
          </a:p>
          <a:p>
            <a:endParaRPr lang="en-US" sz="1800" b="0" i="0" dirty="0">
              <a:solidFill>
                <a:srgbClr val="212529"/>
              </a:solidFill>
              <a:effectLst/>
              <a:latin typeface="+mj-lt"/>
            </a:endParaRPr>
          </a:p>
          <a:p>
            <a:pPr marL="0" indent="0" algn="l">
              <a:buNone/>
            </a:pPr>
            <a:r>
              <a:rPr lang="en-US" sz="1800" b="0" i="0" u="none" strike="noStrike" dirty="0">
                <a:solidFill>
                  <a:srgbClr val="000000"/>
                </a:solidFill>
                <a:effectLst/>
                <a:latin typeface="+mj-lt"/>
              </a:rPr>
              <a:t>4. Which directory contain “robot.txt” file ?</a:t>
            </a:r>
            <a:endParaRPr lang="en-US" sz="1800" b="0" i="0" u="none" strike="noStrike" dirty="0">
              <a:solidFill>
                <a:srgbClr val="000000"/>
              </a:solidFill>
              <a:effectLst/>
              <a:latin typeface="+mj-lt"/>
              <a:hlinkClick r:id="rId3"/>
            </a:endParaRPr>
          </a:p>
          <a:p>
            <a:pPr algn="l">
              <a:buFont typeface="Arial" panose="020B0604020202020204" pitchFamily="34" charset="0"/>
              <a:buChar char="•"/>
            </a:pPr>
            <a:r>
              <a:rPr lang="en-US" sz="1800" b="0" i="0" dirty="0">
                <a:solidFill>
                  <a:srgbClr val="212529"/>
                </a:solidFill>
                <a:effectLst/>
                <a:latin typeface="+mj-lt"/>
              </a:rPr>
              <a:t> app</a:t>
            </a:r>
          </a:p>
          <a:p>
            <a:pPr algn="l">
              <a:buFont typeface="Arial" panose="020B0604020202020204" pitchFamily="34" charset="0"/>
              <a:buChar char="•"/>
            </a:pPr>
            <a:r>
              <a:rPr lang="en-US" sz="1800" b="1" i="0" dirty="0">
                <a:solidFill>
                  <a:srgbClr val="212529"/>
                </a:solidFill>
                <a:effectLst/>
                <a:latin typeface="+mj-lt"/>
              </a:rPr>
              <a:t> public</a:t>
            </a:r>
          </a:p>
          <a:p>
            <a:pPr algn="l">
              <a:buFont typeface="Arial" panose="020B0604020202020204" pitchFamily="34" charset="0"/>
              <a:buChar char="•"/>
            </a:pPr>
            <a:r>
              <a:rPr lang="en-US" sz="1800" b="0" i="0" dirty="0">
                <a:solidFill>
                  <a:srgbClr val="212529"/>
                </a:solidFill>
                <a:effectLst/>
                <a:latin typeface="+mj-lt"/>
              </a:rPr>
              <a:t> config</a:t>
            </a:r>
          </a:p>
          <a:p>
            <a:pPr algn="l">
              <a:buFont typeface="Arial" panose="020B0604020202020204" pitchFamily="34" charset="0"/>
              <a:buChar char="•"/>
            </a:pPr>
            <a:r>
              <a:rPr lang="en-US" sz="1800" b="0" i="0" dirty="0">
                <a:solidFill>
                  <a:srgbClr val="212529"/>
                </a:solidFill>
                <a:effectLst/>
                <a:latin typeface="+mj-lt"/>
              </a:rPr>
              <a:t> storage</a:t>
            </a:r>
          </a:p>
          <a:p>
            <a:pPr marL="0" indent="0">
              <a:buNone/>
            </a:pP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4"/>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9471500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723" y="1373186"/>
            <a:ext cx="8229600" cy="4525963"/>
          </a:xfrm>
        </p:spPr>
        <p:txBody>
          <a:bodyPr>
            <a:normAutofit/>
          </a:bodyPr>
          <a:lstStyle/>
          <a:p>
            <a:pPr marL="0" indent="0" algn="l">
              <a:buNone/>
            </a:pPr>
            <a:r>
              <a:rPr lang="en-US" sz="1800" b="0" i="0" u="none" strike="noStrike" dirty="0">
                <a:solidFill>
                  <a:srgbClr val="000000"/>
                </a:solidFill>
                <a:effectLst/>
                <a:latin typeface="+mj-lt"/>
              </a:rPr>
              <a:t>5. Where do we need to set database connection in Laravel?</a:t>
            </a:r>
            <a:endParaRPr lang="en-US" sz="1800" b="0" i="0" u="none" strike="noStrike" dirty="0">
              <a:solidFill>
                <a:srgbClr val="000000"/>
              </a:solidFill>
              <a:effectLst/>
              <a:latin typeface="+mj-lt"/>
              <a:hlinkClick r:id="rId2"/>
            </a:endParaRPr>
          </a:p>
          <a:p>
            <a:pPr algn="l">
              <a:buFont typeface="Arial" panose="020B0604020202020204" pitchFamily="34" charset="0"/>
              <a:buChar char="•"/>
            </a:pPr>
            <a:r>
              <a:rPr lang="en-US" sz="1800" b="0" i="0" dirty="0">
                <a:solidFill>
                  <a:srgbClr val="212529"/>
                </a:solidFill>
                <a:effectLst/>
                <a:latin typeface="+mj-lt"/>
              </a:rPr>
              <a:t> </a:t>
            </a:r>
            <a:r>
              <a:rPr lang="en-US" sz="1800" b="0" i="0" dirty="0" err="1">
                <a:solidFill>
                  <a:srgbClr val="212529"/>
                </a:solidFill>
                <a:effectLst/>
                <a:latin typeface="+mj-lt"/>
              </a:rPr>
              <a:t>config.php</a:t>
            </a:r>
            <a:endParaRPr lang="en-US" sz="1800" b="0" i="0" dirty="0">
              <a:solidFill>
                <a:srgbClr val="212529"/>
              </a:solidFill>
              <a:effectLst/>
              <a:latin typeface="+mj-lt"/>
            </a:endParaRPr>
          </a:p>
          <a:p>
            <a:pPr algn="l">
              <a:buFont typeface="Arial" panose="020B0604020202020204" pitchFamily="34" charset="0"/>
              <a:buChar char="•"/>
            </a:pPr>
            <a:r>
              <a:rPr lang="en-US" sz="1800" b="0" i="0" dirty="0">
                <a:solidFill>
                  <a:srgbClr val="212529"/>
                </a:solidFill>
                <a:effectLst/>
                <a:latin typeface="+mj-lt"/>
              </a:rPr>
              <a:t> </a:t>
            </a:r>
            <a:r>
              <a:rPr lang="en-US" sz="1800" b="0" i="0" dirty="0" err="1">
                <a:solidFill>
                  <a:srgbClr val="212529"/>
                </a:solidFill>
                <a:effectLst/>
                <a:latin typeface="+mj-lt"/>
              </a:rPr>
              <a:t>setting.php</a:t>
            </a:r>
            <a:endParaRPr lang="en-US" sz="1800" b="0" i="0" dirty="0">
              <a:solidFill>
                <a:srgbClr val="212529"/>
              </a:solidFill>
              <a:effectLst/>
              <a:latin typeface="+mj-lt"/>
            </a:endParaRPr>
          </a:p>
          <a:p>
            <a:pPr algn="l">
              <a:buFont typeface="Arial" panose="020B0604020202020204" pitchFamily="34" charset="0"/>
              <a:buChar char="•"/>
            </a:pPr>
            <a:r>
              <a:rPr lang="en-US" sz="1800" b="0" i="0" dirty="0">
                <a:solidFill>
                  <a:srgbClr val="212529"/>
                </a:solidFill>
                <a:effectLst/>
                <a:latin typeface="+mj-lt"/>
              </a:rPr>
              <a:t> In seed files</a:t>
            </a:r>
          </a:p>
          <a:p>
            <a:pPr algn="l">
              <a:buFont typeface="Arial" panose="020B0604020202020204" pitchFamily="34" charset="0"/>
              <a:buChar char="•"/>
            </a:pPr>
            <a:r>
              <a:rPr lang="en-US" sz="1800" b="1" i="0" dirty="0">
                <a:solidFill>
                  <a:srgbClr val="212529"/>
                </a:solidFill>
                <a:effectLst/>
                <a:latin typeface="+mj-lt"/>
              </a:rPr>
              <a:t> .ENV file</a:t>
            </a:r>
          </a:p>
          <a:p>
            <a:pPr marL="0" indent="0">
              <a:buNone/>
            </a:pPr>
            <a:endParaRPr lang="en-US" sz="1800" dirty="0">
              <a:latin typeface="+mj-lt"/>
            </a:endParaRPr>
          </a:p>
          <a:p>
            <a:pPr marL="0" indent="0" algn="l">
              <a:buNone/>
            </a:pPr>
            <a:r>
              <a:rPr lang="en-US" sz="1800" b="0" i="0" u="none" strike="noStrike" dirty="0">
                <a:solidFill>
                  <a:srgbClr val="000000"/>
                </a:solidFill>
                <a:effectLst/>
                <a:latin typeface="+mj-lt"/>
              </a:rPr>
              <a:t>6. Can </a:t>
            </a:r>
            <a:r>
              <a:rPr lang="en-US" sz="1800" b="0" i="0" u="none" strike="noStrike" dirty="0" err="1">
                <a:solidFill>
                  <a:srgbClr val="000000"/>
                </a:solidFill>
                <a:effectLst/>
                <a:latin typeface="+mj-lt"/>
              </a:rPr>
              <a:t>laravel</a:t>
            </a:r>
            <a:r>
              <a:rPr lang="en-US" sz="1800" b="0" i="0" u="none" strike="noStrike" dirty="0">
                <a:solidFill>
                  <a:srgbClr val="000000"/>
                </a:solidFill>
                <a:effectLst/>
                <a:latin typeface="+mj-lt"/>
              </a:rPr>
              <a:t> application support caching?</a:t>
            </a:r>
          </a:p>
          <a:p>
            <a:r>
              <a:rPr lang="en-US" sz="1800" b="1" i="0" u="none" strike="noStrike" dirty="0">
                <a:solidFill>
                  <a:srgbClr val="000000"/>
                </a:solidFill>
                <a:effectLst/>
                <a:latin typeface="+mj-lt"/>
              </a:rPr>
              <a:t>Yes</a:t>
            </a:r>
          </a:p>
          <a:p>
            <a:r>
              <a:rPr lang="en-US" sz="1800" b="0" i="0" u="none" strike="noStrike" dirty="0">
                <a:solidFill>
                  <a:srgbClr val="000000"/>
                </a:solidFill>
                <a:effectLst/>
                <a:latin typeface="+mj-lt"/>
              </a:rPr>
              <a:t>No</a:t>
            </a:r>
          </a:p>
          <a:p>
            <a:r>
              <a:rPr lang="en-US" sz="1800" b="0" i="0" u="none" strike="noStrike" dirty="0">
                <a:solidFill>
                  <a:srgbClr val="000000"/>
                </a:solidFill>
                <a:effectLst/>
                <a:latin typeface="+mj-lt"/>
              </a:rPr>
              <a:t>Can't Say</a:t>
            </a:r>
          </a:p>
          <a:p>
            <a:r>
              <a:rPr lang="en-US" sz="1800" b="0" i="0" u="none" strike="noStrike" dirty="0">
                <a:solidFill>
                  <a:srgbClr val="000000"/>
                </a:solidFill>
                <a:effectLst/>
                <a:latin typeface="+mj-lt"/>
              </a:rPr>
              <a:t>None of these</a:t>
            </a: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3"/>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623285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667" y="1459600"/>
            <a:ext cx="8229600" cy="4525963"/>
          </a:xfrm>
        </p:spPr>
        <p:txBody>
          <a:bodyPr/>
          <a:lstStyle/>
          <a:p>
            <a:r>
              <a:rPr lang="en-US" sz="2000" dirty="0">
                <a:hlinkClick r:id="rId2"/>
              </a:rPr>
              <a:t>https://www.youtube.com/watch?v=ImtZ5yENzgE&amp;ab_channel=freeCodeCamp.org</a:t>
            </a:r>
            <a:endParaRPr lang="en-US" sz="2000" dirty="0"/>
          </a:p>
          <a:p>
            <a:r>
              <a:rPr lang="en-US" sz="2000" dirty="0">
                <a:hlinkClick r:id="rId3"/>
              </a:rPr>
              <a:t>https://www.youtube.com/watch?v=0yVDMcGp97g&amp;list=PLjVLYmrlmjGfh2rwJjrmKNHzGxCZwBsqj&amp;ab_channel=WsCubeTech</a:t>
            </a:r>
            <a:endParaRPr lang="en-US" sz="2000" dirty="0"/>
          </a:p>
          <a:p>
            <a:r>
              <a:rPr lang="en-US" sz="2000" dirty="0">
                <a:hlinkClick r:id="rId4"/>
              </a:rPr>
              <a:t>https://laravel.com/docs/4.2/introduction#:~:text=Laravel%20attempts%20to%20take%20the,developer%20without%20sacrificing%20application%20functionality</a:t>
            </a:r>
            <a:r>
              <a:rPr lang="en-US" sz="2000" dirty="0"/>
              <a:t>.</a:t>
            </a:r>
          </a:p>
          <a:p>
            <a:r>
              <a:rPr lang="en-US" sz="2000" dirty="0">
                <a:hlinkClick r:id="rId5"/>
              </a:rPr>
              <a:t>https://www.tutorialspoint.com/laravel/laravel_overview.htm</a:t>
            </a:r>
            <a:endParaRPr lang="en-US" sz="2000" dirty="0"/>
          </a:p>
          <a:p>
            <a:r>
              <a:rPr lang="en-US" sz="2000" dirty="0">
                <a:hlinkClick r:id="rId6"/>
              </a:rPr>
              <a:t>https://www.javatpoint.com/laravel</a:t>
            </a:r>
            <a:endParaRPr lang="en-US" sz="2000" dirty="0"/>
          </a:p>
          <a:p>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hlinkClick r:id="rId7"/>
              </a:rPr>
              <a:t>https://codesource.io/brief-overview-of-design-pattern-used-in-laravel/</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hlinkClick r:id="rId8"/>
              </a:rPr>
              <a:t>https://www.javatpoint.com/laravel-blade-template</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https://readerstacks.com/how-to-show-success-and-error-flash-message-in-laravel/</a:t>
            </a:r>
          </a:p>
          <a:p>
            <a:endParaRPr lang="en-US" sz="2000" dirty="0"/>
          </a:p>
          <a:p>
            <a:endParaRPr lang="en-US" sz="20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9"/>
          <a:srcRect/>
          <a:stretch>
            <a:fillRect/>
          </a:stretch>
        </p:blipFill>
        <p:spPr bwMode="auto">
          <a:xfrm>
            <a:off x="83820" y="28941"/>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0464620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84914"/>
            <a:ext cx="8229600" cy="4525963"/>
          </a:xfrm>
        </p:spPr>
        <p:txBody>
          <a:bodyPr>
            <a:normAutofit/>
          </a:bodyPr>
          <a:lstStyle/>
          <a:p>
            <a:r>
              <a:rPr lang="en-US" sz="2000" b="0" i="0" dirty="0">
                <a:effectLst/>
                <a:latin typeface="+mj-lt"/>
              </a:rPr>
              <a:t>What are the default route files in Laravel?</a:t>
            </a:r>
          </a:p>
          <a:p>
            <a:r>
              <a:rPr lang="en-US" sz="2000" b="0" i="0" dirty="0">
                <a:effectLst/>
                <a:latin typeface="+mj-lt"/>
              </a:rPr>
              <a:t>What is the Laravel Framework?</a:t>
            </a:r>
          </a:p>
          <a:p>
            <a:r>
              <a:rPr lang="en-US" sz="2000" b="0" i="0" dirty="0">
                <a:effectLst/>
                <a:latin typeface="+mj-lt"/>
              </a:rPr>
              <a:t> What are available databases supported by Laravel?</a:t>
            </a:r>
          </a:p>
          <a:p>
            <a:r>
              <a:rPr lang="en-IN" sz="2000" b="0" i="0" dirty="0">
                <a:effectLst/>
                <a:latin typeface="+mj-lt"/>
              </a:rPr>
              <a:t>What is an artisan?</a:t>
            </a:r>
          </a:p>
          <a:p>
            <a:r>
              <a:rPr lang="en-US" sz="2000" b="0" i="0" dirty="0">
                <a:effectLst/>
                <a:latin typeface="+mj-lt"/>
              </a:rPr>
              <a:t>How to define environment variables in Laravel?</a:t>
            </a:r>
          </a:p>
          <a:p>
            <a:r>
              <a:rPr lang="en-US" sz="2000" b="0" i="0" dirty="0">
                <a:effectLst/>
                <a:latin typeface="+mj-lt"/>
              </a:rPr>
              <a:t>How to put Laravel applications in maintenance mode? </a:t>
            </a:r>
          </a:p>
          <a:p>
            <a:r>
              <a:rPr lang="en-US" sz="2000" i="0" dirty="0">
                <a:effectLst/>
                <a:latin typeface="+mj-lt"/>
              </a:rPr>
              <a:t>What are the advantages of using the Laravel framework to build complex web applications?</a:t>
            </a:r>
            <a:endParaRPr lang="en-US" sz="2000" dirty="0">
              <a:latin typeface="+mj-lt"/>
            </a:endParaRPr>
          </a:p>
          <a:p>
            <a:r>
              <a:rPr lang="en-IN" sz="2000" i="0" dirty="0">
                <a:effectLst/>
                <a:latin typeface="+mj-lt"/>
              </a:rPr>
              <a:t>What is MVC architecture?</a:t>
            </a:r>
            <a:endParaRPr lang="en-US" sz="2000" i="0" dirty="0">
              <a:effectLst/>
              <a:latin typeface="+mj-lt"/>
            </a:endParaRPr>
          </a:p>
          <a:p>
            <a:r>
              <a:rPr lang="en-US" sz="2000" i="0" dirty="0">
                <a:effectLst/>
                <a:latin typeface="+mj-lt"/>
              </a:rPr>
              <a:t> How to create a route? Briefly describe with an example.</a:t>
            </a:r>
          </a:p>
          <a:p>
            <a:endParaRPr lang="en-US" sz="20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Weekly</a:t>
            </a:r>
            <a:r>
              <a:rPr kumimoji="0" lang="en-US" sz="2400" b="0" i="0" u="none" strike="noStrike" kern="1200" cap="none" spc="0" normalizeH="0" noProof="0" dirty="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85513" y="0"/>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t>1. What is the use of .env file in Laravel?</a:t>
            </a:r>
          </a:p>
          <a:p>
            <a:r>
              <a:rPr lang="en-US" sz="2000" b="1" dirty="0"/>
              <a:t>Setting Up local Environment variable</a:t>
            </a:r>
          </a:p>
          <a:p>
            <a:r>
              <a:rPr lang="en-US" sz="2000" dirty="0"/>
              <a:t>Optimization</a:t>
            </a:r>
          </a:p>
          <a:p>
            <a:r>
              <a:rPr lang="en-US" sz="2000" dirty="0"/>
              <a:t>Hosting</a:t>
            </a:r>
          </a:p>
          <a:p>
            <a:r>
              <a:rPr lang="en-US" sz="2000" dirty="0"/>
              <a:t>None of these</a:t>
            </a:r>
          </a:p>
          <a:p>
            <a:endParaRPr lang="en-US" sz="2000" dirty="0"/>
          </a:p>
          <a:p>
            <a:pPr marL="0" indent="0">
              <a:buNone/>
            </a:pPr>
            <a:r>
              <a:rPr lang="en-US" sz="2000" dirty="0"/>
              <a:t> 2. Command to start Laravel Application?</a:t>
            </a:r>
          </a:p>
          <a:p>
            <a:r>
              <a:rPr lang="en-US" sz="2000" dirty="0" err="1"/>
              <a:t>php</a:t>
            </a:r>
            <a:r>
              <a:rPr lang="en-US" sz="2000" dirty="0"/>
              <a:t> artisan new</a:t>
            </a:r>
          </a:p>
          <a:p>
            <a:r>
              <a:rPr lang="en-US" sz="2000" dirty="0" err="1"/>
              <a:t>php</a:t>
            </a:r>
            <a:r>
              <a:rPr lang="en-US" sz="2000" dirty="0"/>
              <a:t> artisan</a:t>
            </a:r>
          </a:p>
          <a:p>
            <a:r>
              <a:rPr lang="en-US" sz="2000" dirty="0" err="1"/>
              <a:t>php</a:t>
            </a:r>
            <a:r>
              <a:rPr lang="en-US" sz="2000" dirty="0"/>
              <a:t> artisan start</a:t>
            </a:r>
          </a:p>
          <a:p>
            <a:r>
              <a:rPr lang="en-US" sz="2000" b="1" dirty="0" err="1"/>
              <a:t>php</a:t>
            </a:r>
            <a:r>
              <a:rPr lang="en-US" sz="2000" b="1" dirty="0"/>
              <a:t> artisan serve</a:t>
            </a:r>
          </a:p>
        </p:txBody>
      </p:sp>
      <p:sp>
        <p:nvSpPr>
          <p:cNvPr id="4" name="Date Placeholder 3"/>
          <p:cNvSpPr>
            <a:spLocks noGrp="1"/>
          </p:cNvSpPr>
          <p:nvPr>
            <p:ph type="dt" sz="half" idx="10"/>
          </p:nvPr>
        </p:nvSpPr>
        <p:spPr/>
        <p:txBody>
          <a:bodyPr/>
          <a:lstStyle/>
          <a:p>
            <a:fld id="{991E88E8-C61B-4086-B52E-3DB43916918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78740" y="0"/>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t>3. Command to install </a:t>
            </a:r>
            <a:r>
              <a:rPr lang="en-US" sz="2000" dirty="0" err="1"/>
              <a:t>laravel</a:t>
            </a:r>
            <a:r>
              <a:rPr lang="en-US" sz="2000" dirty="0"/>
              <a:t> project?</a:t>
            </a:r>
          </a:p>
          <a:p>
            <a:r>
              <a:rPr lang="en-US" sz="2000" b="1" dirty="0"/>
              <a:t>composer create-project </a:t>
            </a:r>
            <a:r>
              <a:rPr lang="en-US" sz="2000" b="1" dirty="0" err="1"/>
              <a:t>laravel</a:t>
            </a:r>
            <a:r>
              <a:rPr lang="en-US" sz="2000" b="1" dirty="0"/>
              <a:t>/</a:t>
            </a:r>
            <a:r>
              <a:rPr lang="en-US" sz="2000" b="1" dirty="0" err="1"/>
              <a:t>laravel</a:t>
            </a:r>
            <a:r>
              <a:rPr lang="en-US" sz="2000" b="1" dirty="0"/>
              <a:t> </a:t>
            </a:r>
            <a:r>
              <a:rPr lang="en-US" sz="2000" b="1" dirty="0" err="1"/>
              <a:t>myproject</a:t>
            </a:r>
            <a:endParaRPr lang="en-US" sz="2000" b="1" dirty="0"/>
          </a:p>
          <a:p>
            <a:r>
              <a:rPr lang="en-US" sz="2000" dirty="0"/>
              <a:t>composer new-project </a:t>
            </a:r>
            <a:r>
              <a:rPr lang="en-US" sz="2000" dirty="0" err="1"/>
              <a:t>laravel</a:t>
            </a:r>
            <a:r>
              <a:rPr lang="en-US" sz="2000" dirty="0"/>
              <a:t>/</a:t>
            </a:r>
            <a:r>
              <a:rPr lang="en-US" sz="2000" dirty="0" err="1"/>
              <a:t>laravel</a:t>
            </a:r>
            <a:r>
              <a:rPr lang="en-US" sz="2000" dirty="0"/>
              <a:t> </a:t>
            </a:r>
            <a:r>
              <a:rPr lang="en-US" sz="2000" dirty="0" err="1"/>
              <a:t>myproject</a:t>
            </a:r>
            <a:endParaRPr lang="en-US" sz="2000" dirty="0"/>
          </a:p>
          <a:p>
            <a:r>
              <a:rPr lang="en-US" sz="2000" dirty="0"/>
              <a:t>composer create-project new </a:t>
            </a:r>
            <a:r>
              <a:rPr lang="en-US" sz="2000" dirty="0" err="1"/>
              <a:t>laravel</a:t>
            </a:r>
            <a:r>
              <a:rPr lang="en-US" sz="2000" dirty="0"/>
              <a:t>/</a:t>
            </a:r>
            <a:r>
              <a:rPr lang="en-US" sz="2000" dirty="0" err="1"/>
              <a:t>laravel</a:t>
            </a:r>
            <a:r>
              <a:rPr lang="en-US" sz="2000" dirty="0"/>
              <a:t> </a:t>
            </a:r>
            <a:r>
              <a:rPr lang="en-US" sz="2000" dirty="0" err="1"/>
              <a:t>myproject</a:t>
            </a:r>
            <a:endParaRPr lang="en-US" sz="2000" dirty="0"/>
          </a:p>
          <a:p>
            <a:r>
              <a:rPr lang="en-US" sz="2000" dirty="0"/>
              <a:t>None of these</a:t>
            </a:r>
          </a:p>
          <a:p>
            <a:endParaRPr lang="en-US" sz="2000" dirty="0"/>
          </a:p>
          <a:p>
            <a:pPr marL="0" indent="0">
              <a:buNone/>
            </a:pPr>
            <a:r>
              <a:rPr lang="en-US" sz="2000" dirty="0"/>
              <a:t>4. CLI Command to migrate in Laravel project?</a:t>
            </a:r>
          </a:p>
          <a:p>
            <a:r>
              <a:rPr lang="en-US" sz="2000" dirty="0" err="1"/>
              <a:t>php</a:t>
            </a:r>
            <a:r>
              <a:rPr lang="en-US" sz="2000" dirty="0"/>
              <a:t> artisan create migration</a:t>
            </a:r>
          </a:p>
          <a:p>
            <a:r>
              <a:rPr lang="en-US" sz="2000" dirty="0" err="1"/>
              <a:t>php</a:t>
            </a:r>
            <a:r>
              <a:rPr lang="en-US" sz="2000" dirty="0"/>
              <a:t> artisan migrate</a:t>
            </a:r>
          </a:p>
          <a:p>
            <a:r>
              <a:rPr lang="en-US" sz="2000" b="1" dirty="0" err="1"/>
              <a:t>php</a:t>
            </a:r>
            <a:r>
              <a:rPr lang="en-US" sz="2000" b="1" dirty="0"/>
              <a:t> artisan serve</a:t>
            </a:r>
          </a:p>
          <a:p>
            <a:r>
              <a:rPr lang="en-US" sz="2000" dirty="0"/>
              <a:t>None of the above</a:t>
            </a:r>
          </a:p>
        </p:txBody>
      </p:sp>
      <p:sp>
        <p:nvSpPr>
          <p:cNvPr id="4" name="Date Placeholder 3"/>
          <p:cNvSpPr>
            <a:spLocks noGrp="1"/>
          </p:cNvSpPr>
          <p:nvPr>
            <p:ph type="dt" sz="half" idx="10"/>
          </p:nvPr>
        </p:nvSpPr>
        <p:spPr/>
        <p:txBody>
          <a:bodyPr/>
          <a:lstStyle/>
          <a:p>
            <a:fld id="{991E88E8-C61B-4086-B52E-3DB43916918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78740" y="0"/>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252395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t>5. Command to make migration in </a:t>
            </a:r>
            <a:r>
              <a:rPr lang="en-US" sz="2000" dirty="0" err="1"/>
              <a:t>laravel</a:t>
            </a:r>
            <a:r>
              <a:rPr lang="en-US" sz="2000" dirty="0"/>
              <a:t>?</a:t>
            </a:r>
          </a:p>
          <a:p>
            <a:r>
              <a:rPr lang="en-US" sz="2000" dirty="0" err="1"/>
              <a:t>php</a:t>
            </a:r>
            <a:r>
              <a:rPr lang="en-US" sz="2000" dirty="0"/>
              <a:t> artisan migration table</a:t>
            </a:r>
          </a:p>
          <a:p>
            <a:r>
              <a:rPr lang="en-US" sz="2000" b="1" dirty="0" err="1"/>
              <a:t>php</a:t>
            </a:r>
            <a:r>
              <a:rPr lang="en-US" sz="2000" b="1" dirty="0"/>
              <a:t> artisan </a:t>
            </a:r>
            <a:r>
              <a:rPr lang="en-US" sz="2000" b="1" dirty="0" err="1"/>
              <a:t>make:migration</a:t>
            </a:r>
            <a:r>
              <a:rPr lang="en-US" sz="2000" b="1" dirty="0"/>
              <a:t> </a:t>
            </a:r>
            <a:r>
              <a:rPr lang="en-US" sz="2000" b="1" dirty="0" err="1"/>
              <a:t>create_tags_table</a:t>
            </a:r>
            <a:endParaRPr lang="en-US" sz="2000" b="1" dirty="0"/>
          </a:p>
          <a:p>
            <a:r>
              <a:rPr lang="en-US" sz="2000" dirty="0" err="1"/>
              <a:t>php</a:t>
            </a:r>
            <a:r>
              <a:rPr lang="en-US" sz="2000" dirty="0"/>
              <a:t> artisan make-migration digit</a:t>
            </a:r>
          </a:p>
          <a:p>
            <a:r>
              <a:rPr lang="en-US" sz="2000" dirty="0"/>
              <a:t>None of these</a:t>
            </a:r>
          </a:p>
          <a:p>
            <a:endParaRPr lang="en-US" sz="2000" dirty="0"/>
          </a:p>
          <a:p>
            <a:pPr marL="0" indent="0">
              <a:buNone/>
            </a:pPr>
            <a:r>
              <a:rPr lang="en-US" sz="2000" dirty="0"/>
              <a:t>6. Command to check the status of migration in </a:t>
            </a:r>
            <a:r>
              <a:rPr lang="en-US" sz="2000" dirty="0" err="1"/>
              <a:t>laravel</a:t>
            </a:r>
            <a:r>
              <a:rPr lang="en-US" sz="2000" dirty="0"/>
              <a:t> application?</a:t>
            </a:r>
          </a:p>
          <a:p>
            <a:r>
              <a:rPr lang="en-US" sz="2000" dirty="0" err="1"/>
              <a:t>php</a:t>
            </a:r>
            <a:r>
              <a:rPr lang="en-US" sz="2000" dirty="0"/>
              <a:t> artisan migration status</a:t>
            </a:r>
          </a:p>
          <a:p>
            <a:r>
              <a:rPr lang="en-US" sz="2000" dirty="0" err="1"/>
              <a:t>php</a:t>
            </a:r>
            <a:r>
              <a:rPr lang="en-US" sz="2000" dirty="0"/>
              <a:t> artisan status</a:t>
            </a:r>
          </a:p>
          <a:p>
            <a:r>
              <a:rPr lang="en-US" sz="2000" b="1" dirty="0" err="1"/>
              <a:t>php</a:t>
            </a:r>
            <a:r>
              <a:rPr lang="en-US" sz="2000" b="1" dirty="0"/>
              <a:t> artisan </a:t>
            </a:r>
            <a:r>
              <a:rPr lang="en-US" sz="2000" b="1" dirty="0" err="1"/>
              <a:t>migrate:status</a:t>
            </a:r>
            <a:endParaRPr lang="en-US" sz="2000" b="1" dirty="0"/>
          </a:p>
          <a:p>
            <a:r>
              <a:rPr lang="en-US" sz="2000" dirty="0"/>
              <a:t>None of these</a:t>
            </a:r>
          </a:p>
        </p:txBody>
      </p:sp>
      <p:sp>
        <p:nvSpPr>
          <p:cNvPr id="4" name="Date Placeholder 3"/>
          <p:cNvSpPr>
            <a:spLocks noGrp="1"/>
          </p:cNvSpPr>
          <p:nvPr>
            <p:ph type="dt" sz="half" idx="10"/>
          </p:nvPr>
        </p:nvSpPr>
        <p:spPr/>
        <p:txBody>
          <a:bodyPr/>
          <a:lstStyle/>
          <a:p>
            <a:fld id="{991E88E8-C61B-4086-B52E-3DB43916918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78740" y="0"/>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1002112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dirty="0"/>
          </a:p>
        </p:txBody>
      </p:sp>
      <p:sp>
        <p:nvSpPr>
          <p:cNvPr id="7" name="Title 1"/>
          <p:cNvSpPr txBox="1">
            <a:spLocks/>
          </p:cNvSpPr>
          <p:nvPr/>
        </p:nvSpPr>
        <p:spPr>
          <a:xfrm>
            <a:off x="1366520" y="0"/>
            <a:ext cx="777748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Glossary Questions</a:t>
            </a:r>
          </a:p>
        </p:txBody>
      </p:sp>
      <p:sp>
        <p:nvSpPr>
          <p:cNvPr id="2" name="Rectangle 1"/>
          <p:cNvSpPr/>
          <p:nvPr/>
        </p:nvSpPr>
        <p:spPr>
          <a:xfrm>
            <a:off x="609600" y="914400"/>
            <a:ext cx="7600950" cy="5632311"/>
          </a:xfrm>
          <a:prstGeom prst="rect">
            <a:avLst/>
          </a:prstGeom>
        </p:spPr>
        <p:txBody>
          <a:bodyPr wrap="square">
            <a:spAutoFit/>
          </a:bodyPr>
          <a:lstStyle/>
          <a:p>
            <a:pPr algn="l"/>
            <a:r>
              <a:rPr lang="en-IN" sz="2000" b="1" i="0" u="none" strike="noStrike" dirty="0">
                <a:solidFill>
                  <a:srgbClr val="000000"/>
                </a:solidFill>
                <a:effectLst/>
                <a:latin typeface="+mj-lt"/>
              </a:rPr>
              <a:t>1.</a:t>
            </a:r>
            <a:r>
              <a:rPr lang="en-US" sz="2000" b="1" i="0" u="none" strike="noStrike" dirty="0">
                <a:solidFill>
                  <a:srgbClr val="000000"/>
                </a:solidFill>
                <a:effectLst/>
                <a:latin typeface="+mj-lt"/>
              </a:rPr>
              <a:t> Laravel currently support several databases?</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r>
              <a:rPr lang="en-US" sz="2000" i="0" u="none" strike="noStrike" dirty="0">
                <a:solidFill>
                  <a:srgbClr val="000000"/>
                </a:solidFill>
                <a:effectLst/>
                <a:latin typeface="+mj-lt"/>
              </a:rPr>
              <a:t>True	</a:t>
            </a:r>
          </a:p>
          <a:p>
            <a:pPr marL="342900" indent="-342900" algn="l">
              <a:buFont typeface="Arial" panose="020B0604020202020204" pitchFamily="34" charset="0"/>
              <a:buChar char="•"/>
            </a:pPr>
            <a:r>
              <a:rPr lang="en-US" sz="2000" i="0" u="none" strike="noStrike" dirty="0">
                <a:solidFill>
                  <a:srgbClr val="000000"/>
                </a:solidFill>
                <a:effectLst/>
                <a:latin typeface="+mj-lt"/>
              </a:rPr>
              <a:t>False</a:t>
            </a:r>
          </a:p>
          <a:p>
            <a:pPr marL="342900" indent="-342900" algn="l">
              <a:buFont typeface="Arial" panose="020B0604020202020204" pitchFamily="34" charset="0"/>
              <a:buChar char="•"/>
            </a:pPr>
            <a:endParaRPr lang="en-IN" sz="2000" dirty="0">
              <a:solidFill>
                <a:srgbClr val="212529"/>
              </a:solidFill>
              <a:latin typeface="+mj-lt"/>
            </a:endParaRPr>
          </a:p>
          <a:p>
            <a:pPr algn="l"/>
            <a:r>
              <a:rPr lang="en-IN" sz="2000" b="1" dirty="0">
                <a:solidFill>
                  <a:srgbClr val="212529"/>
                </a:solidFill>
                <a:latin typeface="+mj-lt"/>
              </a:rPr>
              <a:t>2. </a:t>
            </a:r>
            <a:r>
              <a:rPr lang="en-US" sz="2000" b="1" i="0" u="none" strike="noStrike" dirty="0">
                <a:solidFill>
                  <a:srgbClr val="000000"/>
                </a:solidFill>
                <a:effectLst/>
                <a:latin typeface="+mj-lt"/>
              </a:rPr>
              <a:t>Which file is responsible for the application URL, </a:t>
            </a:r>
            <a:r>
              <a:rPr lang="en-US" sz="2000" b="1" i="0" u="none" strike="noStrike" dirty="0" err="1">
                <a:solidFill>
                  <a:srgbClr val="000000"/>
                </a:solidFill>
                <a:effectLst/>
                <a:latin typeface="+mj-lt"/>
              </a:rPr>
              <a:t>timezone</a:t>
            </a:r>
            <a:r>
              <a:rPr lang="en-US" sz="2000" b="1" i="0" u="none" strike="noStrike" dirty="0">
                <a:solidFill>
                  <a:srgbClr val="000000"/>
                </a:solidFill>
                <a:effectLst/>
                <a:latin typeface="+mj-lt"/>
              </a:rPr>
              <a:t>, </a:t>
            </a:r>
            <a:r>
              <a:rPr lang="en-US" sz="2000" b="1" i="0" u="none" strike="noStrike" dirty="0" err="1">
                <a:solidFill>
                  <a:srgbClr val="000000"/>
                </a:solidFill>
                <a:effectLst/>
                <a:latin typeface="+mj-lt"/>
              </a:rPr>
              <a:t>localeautoload</a:t>
            </a:r>
            <a:r>
              <a:rPr lang="en-US" sz="2000" b="1" i="0" u="none" strike="noStrike" dirty="0">
                <a:solidFill>
                  <a:srgbClr val="000000"/>
                </a:solidFill>
                <a:effectLst/>
                <a:latin typeface="+mj-lt"/>
              </a:rPr>
              <a:t> service provider?</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r>
              <a:rPr lang="en-US" sz="2000" i="0" u="none" strike="noStrike" dirty="0" err="1">
                <a:solidFill>
                  <a:srgbClr val="000000"/>
                </a:solidFill>
                <a:effectLst/>
                <a:latin typeface="+mj-lt"/>
              </a:rPr>
              <a:t>auth.php</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r>
              <a:rPr lang="en-US" sz="2000" i="0" u="none" strike="noStrike" dirty="0" err="1">
                <a:solidFill>
                  <a:srgbClr val="000000"/>
                </a:solidFill>
                <a:effectLst/>
                <a:latin typeface="+mj-lt"/>
              </a:rPr>
              <a:t>app.php</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r>
              <a:rPr lang="en-US" sz="2000" i="0" u="none" strike="noStrike" dirty="0" err="1">
                <a:solidFill>
                  <a:srgbClr val="000000"/>
                </a:solidFill>
                <a:effectLst/>
                <a:latin typeface="+mj-lt"/>
              </a:rPr>
              <a:t>cache.php</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r>
              <a:rPr lang="en-US" sz="2000" i="0" u="none" strike="noStrike" dirty="0" err="1">
                <a:solidFill>
                  <a:srgbClr val="000000"/>
                </a:solidFill>
                <a:effectLst/>
                <a:latin typeface="+mj-lt"/>
              </a:rPr>
              <a:t>compile.php</a:t>
            </a:r>
            <a:endParaRPr lang="en-US" sz="2000" i="0" u="none" strike="noStrike" dirty="0">
              <a:solidFill>
                <a:srgbClr val="000000"/>
              </a:solidFill>
              <a:effectLst/>
              <a:latin typeface="+mj-lt"/>
            </a:endParaRPr>
          </a:p>
          <a:p>
            <a:pPr marL="342900" indent="-342900" algn="l">
              <a:buFont typeface="Arial" panose="020B0604020202020204" pitchFamily="34" charset="0"/>
              <a:buChar char="•"/>
            </a:pPr>
            <a:endParaRPr lang="en-US" sz="2000" dirty="0">
              <a:solidFill>
                <a:srgbClr val="212529"/>
              </a:solidFill>
              <a:latin typeface="+mj-lt"/>
            </a:endParaRPr>
          </a:p>
          <a:p>
            <a:pPr algn="l"/>
            <a:r>
              <a:rPr lang="en-US" sz="2000" b="1" i="0" u="none" strike="noStrike" dirty="0">
                <a:solidFill>
                  <a:srgbClr val="000000"/>
                </a:solidFill>
                <a:effectLst/>
                <a:latin typeface="+mj-lt"/>
              </a:rPr>
              <a:t>3. ………………method returns the average value of a given key ?</a:t>
            </a:r>
            <a:endParaRPr lang="en-US" sz="2000" b="1" i="0" u="none" strike="noStrike" dirty="0">
              <a:solidFill>
                <a:srgbClr val="000000"/>
              </a:solidFill>
              <a:effectLst/>
              <a:latin typeface="+mj-lt"/>
              <a:hlinkClick r:id="rId2"/>
            </a:endParaRPr>
          </a:p>
          <a:p>
            <a:pPr algn="l">
              <a:buFont typeface="Arial" panose="020B0604020202020204" pitchFamily="34" charset="0"/>
              <a:buChar char="•"/>
            </a:pPr>
            <a:r>
              <a:rPr lang="en-US" sz="2000" b="0" i="0" dirty="0">
                <a:solidFill>
                  <a:srgbClr val="212529"/>
                </a:solidFill>
                <a:effectLst/>
                <a:latin typeface="+mj-lt"/>
              </a:rPr>
              <a:t> average()</a:t>
            </a:r>
          </a:p>
          <a:p>
            <a:pPr algn="l">
              <a:buFont typeface="Arial" panose="020B0604020202020204" pitchFamily="34" charset="0"/>
              <a:buChar char="•"/>
            </a:pPr>
            <a:r>
              <a:rPr lang="en-US" sz="2000" b="1" i="0" dirty="0">
                <a:solidFill>
                  <a:srgbClr val="212529"/>
                </a:solidFill>
                <a:effectLst/>
                <a:latin typeface="+mj-lt"/>
              </a:rPr>
              <a:t> avg()</a:t>
            </a:r>
          </a:p>
          <a:p>
            <a:pPr algn="l">
              <a:buFont typeface="Arial" panose="020B0604020202020204" pitchFamily="34" charset="0"/>
              <a:buChar char="•"/>
            </a:pPr>
            <a:r>
              <a:rPr lang="en-US" sz="2000" b="0" i="0" dirty="0">
                <a:solidFill>
                  <a:srgbClr val="212529"/>
                </a:solidFill>
                <a:effectLst/>
                <a:latin typeface="+mj-lt"/>
              </a:rPr>
              <a:t> median()</a:t>
            </a:r>
          </a:p>
          <a:p>
            <a:pPr algn="l">
              <a:buFont typeface="Arial" panose="020B0604020202020204" pitchFamily="34" charset="0"/>
              <a:buChar char="•"/>
            </a:pPr>
            <a:r>
              <a:rPr lang="en-US" sz="2000" b="0" i="0" dirty="0">
                <a:solidFill>
                  <a:srgbClr val="212529"/>
                </a:solidFill>
                <a:effectLst/>
                <a:latin typeface="+mj-lt"/>
              </a:rPr>
              <a:t> </a:t>
            </a:r>
            <a:r>
              <a:rPr lang="en-US" sz="2000" b="0" i="0" dirty="0" err="1">
                <a:solidFill>
                  <a:srgbClr val="212529"/>
                </a:solidFill>
                <a:effectLst/>
                <a:latin typeface="+mj-lt"/>
              </a:rPr>
              <a:t>avg_val</a:t>
            </a:r>
            <a:r>
              <a:rPr lang="en-US" sz="2000" b="0" i="0" dirty="0">
                <a:solidFill>
                  <a:srgbClr val="212529"/>
                </a:solidFill>
                <a:effectLst/>
                <a:latin typeface="+mj-lt"/>
              </a:rPr>
              <a:t>()</a:t>
            </a:r>
          </a:p>
          <a:p>
            <a:pPr algn="l">
              <a:buFont typeface="Arial" panose="020B0604020202020204" pitchFamily="34" charset="0"/>
              <a:buChar char="•"/>
            </a:pPr>
            <a:endParaRPr lang="en-US" sz="2000" b="0" i="0" dirty="0">
              <a:solidFill>
                <a:srgbClr val="212529"/>
              </a:solidFill>
              <a:effectLst/>
              <a:latin typeface="+mj-lt"/>
            </a:endParaRPr>
          </a:p>
          <a:p>
            <a:pPr algn="l"/>
            <a:endParaRPr lang="en-IN" sz="2000" b="0" i="0" dirty="0">
              <a:solidFill>
                <a:srgbClr val="212529"/>
              </a:solidFill>
              <a:effectLst/>
              <a:latin typeface="+mj-lt"/>
            </a:endParaRPr>
          </a:p>
        </p:txBody>
      </p:sp>
      <p:pic>
        <p:nvPicPr>
          <p:cNvPr id="3" name="Picture 2" descr="E:\Master Folder 2017-18\Approved Logo by BOG\NIET logo_.png">
            <a:extLst>
              <a:ext uri="{FF2B5EF4-FFF2-40B4-BE49-F238E27FC236}">
                <a16:creationId xmlns:a16="http://schemas.microsoft.com/office/drawing/2014/main" id="{B5CF36E3-424D-8705-7FF0-9F74E1549700}"/>
              </a:ext>
            </a:extLst>
          </p:cNvPr>
          <p:cNvPicPr/>
          <p:nvPr/>
        </p:nvPicPr>
        <p:blipFill>
          <a:blip r:embed="rId3"/>
          <a:srcRect/>
          <a:stretch>
            <a:fillRect/>
          </a:stretch>
        </p:blipFill>
        <p:spPr bwMode="auto">
          <a:xfrm>
            <a:off x="78740" y="0"/>
            <a:ext cx="1287780" cy="781387"/>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988033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8A52E2-A958-40DD-8357-EAED18315FD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458514" y="-9125"/>
            <a:ext cx="7685486" cy="618725"/>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COs - POs  Mapping</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524001"/>
            <a:ext cx="7685485" cy="381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E:\Master Folder 2017-18\Approved Logo by BOG\NIET logo_.png">
            <a:extLst>
              <a:ext uri="{FF2B5EF4-FFF2-40B4-BE49-F238E27FC236}">
                <a16:creationId xmlns:a16="http://schemas.microsoft.com/office/drawing/2014/main" id="{BFB4AAC2-8899-3CCE-729F-5C22394A9890}"/>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2458376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7" name="Title 1"/>
          <p:cNvSpPr txBox="1">
            <a:spLocks/>
          </p:cNvSpPr>
          <p:nvPr/>
        </p:nvSpPr>
        <p:spPr>
          <a:xfrm>
            <a:off x="1366520" y="0"/>
            <a:ext cx="7777480" cy="51434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Glossary Questions</a:t>
            </a:r>
          </a:p>
        </p:txBody>
      </p:sp>
      <p:sp>
        <p:nvSpPr>
          <p:cNvPr id="2" name="Rectangle 1"/>
          <p:cNvSpPr/>
          <p:nvPr/>
        </p:nvSpPr>
        <p:spPr>
          <a:xfrm>
            <a:off x="771525" y="781387"/>
            <a:ext cx="7600950" cy="5324535"/>
          </a:xfrm>
          <a:prstGeom prst="rect">
            <a:avLst/>
          </a:prstGeom>
        </p:spPr>
        <p:txBody>
          <a:bodyPr wrap="square">
            <a:spAutoFit/>
          </a:bodyPr>
          <a:lstStyle/>
          <a:p>
            <a:pPr algn="l"/>
            <a:r>
              <a:rPr lang="en-US" sz="2000" b="1" dirty="0">
                <a:solidFill>
                  <a:srgbClr val="333333"/>
                </a:solidFill>
                <a:latin typeface="+mj-lt"/>
              </a:rPr>
              <a:t>4. </a:t>
            </a:r>
            <a:r>
              <a:rPr lang="en-US" sz="2000" b="1" i="0" dirty="0">
                <a:solidFill>
                  <a:srgbClr val="333333"/>
                </a:solidFill>
                <a:effectLst/>
                <a:latin typeface="+mj-lt"/>
              </a:rPr>
              <a:t>Which of the following is true about Laravel?</a:t>
            </a:r>
          </a:p>
          <a:p>
            <a:pPr marL="342900" indent="-342900" algn="l">
              <a:buFont typeface="Arial" panose="020B0604020202020204" pitchFamily="34" charset="0"/>
              <a:buChar char="•"/>
            </a:pPr>
            <a:r>
              <a:rPr lang="en-US" sz="2000" b="0" i="0" dirty="0">
                <a:solidFill>
                  <a:srgbClr val="333333"/>
                </a:solidFill>
                <a:effectLst/>
                <a:latin typeface="+mj-lt"/>
              </a:rPr>
              <a:t>Laravel is an open-source PHP framework</a:t>
            </a:r>
          </a:p>
          <a:p>
            <a:pPr marL="342900" indent="-342900" algn="l">
              <a:buFont typeface="Arial" panose="020B0604020202020204" pitchFamily="34" charset="0"/>
              <a:buChar char="•"/>
            </a:pPr>
            <a:r>
              <a:rPr lang="en-US" sz="2000" b="0" i="0" dirty="0">
                <a:solidFill>
                  <a:srgbClr val="333333"/>
                </a:solidFill>
                <a:effectLst/>
                <a:latin typeface="+mj-lt"/>
              </a:rPr>
              <a:t>Laravel is robust</a:t>
            </a:r>
          </a:p>
          <a:p>
            <a:pPr marL="342900" indent="-342900" algn="l">
              <a:buFont typeface="Arial" panose="020B0604020202020204" pitchFamily="34" charset="0"/>
              <a:buChar char="•"/>
            </a:pPr>
            <a:r>
              <a:rPr lang="en-US" sz="2000" b="0" i="0" dirty="0">
                <a:solidFill>
                  <a:srgbClr val="333333"/>
                </a:solidFill>
                <a:effectLst/>
                <a:latin typeface="+mj-lt"/>
              </a:rPr>
              <a:t>Laravel is easy to understand</a:t>
            </a:r>
            <a:endParaRPr lang="en-US" sz="2000" dirty="0">
              <a:solidFill>
                <a:srgbClr val="333333"/>
              </a:solidFill>
              <a:latin typeface="+mj-lt"/>
            </a:endParaRPr>
          </a:p>
          <a:p>
            <a:pPr marL="342900" indent="-342900" algn="l">
              <a:buFont typeface="Arial" panose="020B0604020202020204" pitchFamily="34" charset="0"/>
              <a:buChar char="•"/>
            </a:pPr>
            <a:r>
              <a:rPr lang="en-US" sz="2000" b="1" i="0" dirty="0">
                <a:solidFill>
                  <a:srgbClr val="333333"/>
                </a:solidFill>
                <a:effectLst/>
                <a:latin typeface="+mj-lt"/>
              </a:rPr>
              <a:t>All of the above</a:t>
            </a:r>
            <a:endParaRPr lang="en-US" sz="2000" b="1" dirty="0">
              <a:solidFill>
                <a:srgbClr val="333333"/>
              </a:solidFill>
              <a:latin typeface="+mj-lt"/>
            </a:endParaRPr>
          </a:p>
          <a:p>
            <a:pPr algn="l"/>
            <a:r>
              <a:rPr lang="en-US" sz="2000" b="1" dirty="0">
                <a:solidFill>
                  <a:srgbClr val="333333"/>
                </a:solidFill>
                <a:latin typeface="+mj-lt"/>
              </a:rPr>
              <a:t>5. </a:t>
            </a:r>
            <a:r>
              <a:rPr lang="en-US" sz="2000" b="1" i="0" dirty="0">
                <a:solidFill>
                  <a:srgbClr val="333333"/>
                </a:solidFill>
                <a:effectLst/>
                <a:latin typeface="+mj-lt"/>
              </a:rPr>
              <a:t>Laravel uses ___________ to connect to an existing session and general-purpose cache</a:t>
            </a:r>
          </a:p>
          <a:p>
            <a:pPr marL="342900" indent="-342900" algn="l">
              <a:buFont typeface="Arial" panose="020B0604020202020204" pitchFamily="34" charset="0"/>
              <a:buChar char="•"/>
            </a:pPr>
            <a:r>
              <a:rPr lang="en-US" sz="2000" b="0" i="0" dirty="0">
                <a:solidFill>
                  <a:srgbClr val="333333"/>
                </a:solidFill>
                <a:effectLst/>
                <a:latin typeface="+mj-lt"/>
              </a:rPr>
              <a:t>Queues</a:t>
            </a:r>
          </a:p>
          <a:p>
            <a:pPr marL="342900" indent="-342900" algn="l">
              <a:buFont typeface="Arial" panose="020B0604020202020204" pitchFamily="34" charset="0"/>
              <a:buChar char="•"/>
            </a:pPr>
            <a:r>
              <a:rPr lang="en-US" sz="2000" b="0" i="0" dirty="0">
                <a:solidFill>
                  <a:srgbClr val="333333"/>
                </a:solidFill>
                <a:effectLst/>
                <a:latin typeface="+mj-lt"/>
              </a:rPr>
              <a:t>Cron</a:t>
            </a:r>
            <a:endParaRPr lang="en-US" sz="2000" dirty="0">
              <a:solidFill>
                <a:srgbClr val="333333"/>
              </a:solidFill>
              <a:latin typeface="+mj-lt"/>
            </a:endParaRPr>
          </a:p>
          <a:p>
            <a:pPr marL="342900" indent="-342900" algn="l">
              <a:buFont typeface="Arial" panose="020B0604020202020204" pitchFamily="34" charset="0"/>
              <a:buChar char="•"/>
            </a:pPr>
            <a:r>
              <a:rPr lang="en-US" sz="2000" b="0" i="0" dirty="0">
                <a:solidFill>
                  <a:srgbClr val="333333"/>
                </a:solidFill>
                <a:effectLst/>
                <a:latin typeface="+mj-lt"/>
              </a:rPr>
              <a:t>Redis</a:t>
            </a:r>
            <a:endParaRPr lang="en-US" sz="2000" dirty="0">
              <a:solidFill>
                <a:srgbClr val="333333"/>
              </a:solidFill>
              <a:latin typeface="+mj-lt"/>
            </a:endParaRPr>
          </a:p>
          <a:p>
            <a:pPr marL="342900" indent="-342900" algn="l">
              <a:buFont typeface="Arial" panose="020B0604020202020204" pitchFamily="34" charset="0"/>
              <a:buChar char="•"/>
            </a:pPr>
            <a:r>
              <a:rPr lang="en-US" sz="2000" b="0" i="0" dirty="0">
                <a:solidFill>
                  <a:srgbClr val="333333"/>
                </a:solidFill>
                <a:effectLst/>
                <a:latin typeface="+mj-lt"/>
              </a:rPr>
              <a:t>Command Bus</a:t>
            </a:r>
          </a:p>
          <a:p>
            <a:pPr algn="l"/>
            <a:r>
              <a:rPr lang="en-US" sz="2000" b="1" dirty="0">
                <a:solidFill>
                  <a:srgbClr val="333333"/>
                </a:solidFill>
                <a:latin typeface="+mj-lt"/>
              </a:rPr>
              <a:t>6. </a:t>
            </a:r>
            <a:r>
              <a:rPr lang="en-US" sz="2000" b="1" i="0" dirty="0">
                <a:solidFill>
                  <a:srgbClr val="333333"/>
                </a:solidFill>
                <a:effectLst/>
                <a:latin typeface="+mj-lt"/>
              </a:rPr>
              <a:t>Where do we need to set database connection in Laravel?</a:t>
            </a:r>
          </a:p>
          <a:p>
            <a:pPr marL="342900" indent="-342900" algn="l">
              <a:buFont typeface="Arial" panose="020B0604020202020204" pitchFamily="34" charset="0"/>
              <a:buChar char="•"/>
            </a:pPr>
            <a:r>
              <a:rPr lang="en-US" sz="2000" i="0" dirty="0" err="1">
                <a:solidFill>
                  <a:srgbClr val="333333"/>
                </a:solidFill>
                <a:effectLst/>
                <a:latin typeface="+mj-lt"/>
              </a:rPr>
              <a:t>setting.php</a:t>
            </a:r>
            <a:endParaRPr lang="en-US" sz="2000" i="0" dirty="0">
              <a:solidFill>
                <a:srgbClr val="333333"/>
              </a:solidFill>
              <a:effectLst/>
              <a:latin typeface="+mj-lt"/>
            </a:endParaRPr>
          </a:p>
          <a:p>
            <a:pPr marL="342900" indent="-342900" algn="l">
              <a:buFont typeface="Arial" panose="020B0604020202020204" pitchFamily="34" charset="0"/>
              <a:buChar char="•"/>
            </a:pPr>
            <a:r>
              <a:rPr lang="en-US" sz="2000" i="0" dirty="0" err="1">
                <a:solidFill>
                  <a:srgbClr val="333333"/>
                </a:solidFill>
                <a:effectLst/>
                <a:latin typeface="+mj-lt"/>
              </a:rPr>
              <a:t>config.php</a:t>
            </a:r>
            <a:endParaRPr lang="en-US" sz="2000" i="0" dirty="0">
              <a:solidFill>
                <a:srgbClr val="333333"/>
              </a:solidFill>
              <a:effectLst/>
              <a:latin typeface="+mj-lt"/>
            </a:endParaRPr>
          </a:p>
          <a:p>
            <a:pPr marL="342900" indent="-342900" algn="l">
              <a:buFont typeface="Arial" panose="020B0604020202020204" pitchFamily="34" charset="0"/>
              <a:buChar char="•"/>
            </a:pPr>
            <a:r>
              <a:rPr lang="en-US" sz="2000" i="0" dirty="0">
                <a:solidFill>
                  <a:srgbClr val="333333"/>
                </a:solidFill>
                <a:effectLst/>
                <a:latin typeface="+mj-lt"/>
              </a:rPr>
              <a:t>ENV file</a:t>
            </a:r>
          </a:p>
          <a:p>
            <a:pPr marL="342900" indent="-342900" algn="l">
              <a:buFont typeface="Arial" panose="020B0604020202020204" pitchFamily="34" charset="0"/>
              <a:buChar char="•"/>
            </a:pPr>
            <a:r>
              <a:rPr lang="en-US" sz="2000" i="0" dirty="0">
                <a:solidFill>
                  <a:srgbClr val="333333"/>
                </a:solidFill>
                <a:effectLst/>
                <a:latin typeface="+mj-lt"/>
              </a:rPr>
              <a:t>In seed files</a:t>
            </a:r>
          </a:p>
          <a:p>
            <a:pPr marL="342900" indent="-342900" algn="l">
              <a:buFont typeface="Arial" panose="020B0604020202020204" pitchFamily="34" charset="0"/>
              <a:buChar char="•"/>
            </a:pPr>
            <a:endParaRPr lang="en-US" sz="2000" b="1" i="0" dirty="0">
              <a:solidFill>
                <a:srgbClr val="333333"/>
              </a:solidFill>
              <a:effectLst/>
              <a:latin typeface="+mj-lt"/>
            </a:endParaRPr>
          </a:p>
        </p:txBody>
      </p:sp>
      <p:pic>
        <p:nvPicPr>
          <p:cNvPr id="3" name="Picture 2" descr="E:\Master Folder 2017-18\Approved Logo by BOG\NIET logo_.png">
            <a:extLst>
              <a:ext uri="{FF2B5EF4-FFF2-40B4-BE49-F238E27FC236}">
                <a16:creationId xmlns:a16="http://schemas.microsoft.com/office/drawing/2014/main" id="{B5CF36E3-424D-8705-7FF0-9F74E1549700}"/>
              </a:ext>
            </a:extLst>
          </p:cNvPr>
          <p:cNvPicPr/>
          <p:nvPr/>
        </p:nvPicPr>
        <p:blipFill>
          <a:blip r:embed="rId2"/>
          <a:srcRect/>
          <a:stretch>
            <a:fillRect/>
          </a:stretch>
        </p:blipFill>
        <p:spPr bwMode="auto">
          <a:xfrm>
            <a:off x="78740" y="0"/>
            <a:ext cx="1287780" cy="781387"/>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0437711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1026" name="Picture 2" descr="C:\Users\GOLU\Downloads\Files_Online2PDF\LARAVEL WITH VUE.JS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5931" y="685814"/>
            <a:ext cx="7008019" cy="53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9501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1143000"/>
            <a:ext cx="7143750" cy="54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64525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dirty="0"/>
          </a:p>
        </p:txBody>
      </p:sp>
      <p:sp>
        <p:nvSpPr>
          <p:cNvPr id="7" name="Title 1"/>
          <p:cNvSpPr txBox="1">
            <a:spLocks/>
          </p:cNvSpPr>
          <p:nvPr/>
        </p:nvSpPr>
        <p:spPr>
          <a:xfrm>
            <a:off x="1085850" y="16"/>
            <a:ext cx="805815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2571750" y="6248401"/>
            <a:ext cx="440055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3074" name="Picture 2" descr="C:\Users\GOLU\Downloads\Files_Online2PDF\LARAVEL WITH VUE.JS_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685814"/>
            <a:ext cx="6322219" cy="571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0188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486693"/>
            <a:ext cx="8610600" cy="4525963"/>
          </a:xfrm>
        </p:spPr>
        <p:txBody>
          <a:bodyPr>
            <a:normAutofit/>
          </a:bodyPr>
          <a:lstStyle/>
          <a:p>
            <a:r>
              <a:rPr lang="en-US" sz="2000" i="0" dirty="0">
                <a:solidFill>
                  <a:srgbClr val="24292E"/>
                </a:solidFill>
                <a:effectLst/>
                <a:latin typeface="+mj-lt"/>
              </a:rPr>
              <a:t>Where can you easily hook on validation in Laravel 5.x?</a:t>
            </a:r>
          </a:p>
          <a:p>
            <a:pPr algn="l"/>
            <a:r>
              <a:rPr lang="en-US" sz="2000" i="0" dirty="0">
                <a:solidFill>
                  <a:srgbClr val="24292E"/>
                </a:solidFill>
                <a:effectLst/>
                <a:latin typeface="+mj-lt"/>
              </a:rPr>
              <a:t>List some Aggregates methods provided by query builder in Laravel ?</a:t>
            </a:r>
          </a:p>
          <a:p>
            <a:pPr algn="l"/>
            <a:r>
              <a:rPr lang="en-IN" sz="2000" i="0" dirty="0">
                <a:solidFill>
                  <a:srgbClr val="24292E"/>
                </a:solidFill>
                <a:effectLst/>
                <a:latin typeface="+mj-lt"/>
              </a:rPr>
              <a:t>What are Laravel events?</a:t>
            </a:r>
          </a:p>
          <a:p>
            <a:pPr algn="l"/>
            <a:r>
              <a:rPr lang="en-US" sz="2000" i="0" dirty="0">
                <a:effectLst/>
                <a:latin typeface="+mj-lt"/>
              </a:rPr>
              <a:t>How will you explain middleware in Laravel?</a:t>
            </a:r>
            <a:endParaRPr lang="en-US" sz="2000" dirty="0">
              <a:solidFill>
                <a:srgbClr val="24292E"/>
              </a:solidFill>
              <a:latin typeface="+mj-lt"/>
            </a:endParaRPr>
          </a:p>
          <a:p>
            <a:pPr algn="l"/>
            <a:r>
              <a:rPr lang="en-US" sz="2000" i="0" dirty="0">
                <a:solidFill>
                  <a:srgbClr val="24292E"/>
                </a:solidFill>
                <a:effectLst/>
                <a:latin typeface="+mj-lt"/>
              </a:rPr>
              <a:t>What are some benefits of Laravel over other </a:t>
            </a:r>
            <a:r>
              <a:rPr lang="en-US" sz="2000" i="0" dirty="0" err="1">
                <a:solidFill>
                  <a:srgbClr val="24292E"/>
                </a:solidFill>
                <a:effectLst/>
                <a:latin typeface="+mj-lt"/>
              </a:rPr>
              <a:t>Php</a:t>
            </a:r>
            <a:r>
              <a:rPr lang="en-US" sz="2000" i="0" dirty="0">
                <a:solidFill>
                  <a:srgbClr val="24292E"/>
                </a:solidFill>
                <a:effectLst/>
                <a:latin typeface="+mj-lt"/>
              </a:rPr>
              <a:t> frameworks?</a:t>
            </a:r>
          </a:p>
          <a:p>
            <a:pPr algn="l"/>
            <a:r>
              <a:rPr lang="en-US" sz="2000" i="0" dirty="0">
                <a:solidFill>
                  <a:srgbClr val="24292E"/>
                </a:solidFill>
                <a:effectLst/>
                <a:latin typeface="+mj-lt"/>
              </a:rPr>
              <a:t>What are some Differences and Similarities Between Lumen and Laravel?</a:t>
            </a:r>
          </a:p>
          <a:p>
            <a:pPr algn="l"/>
            <a:r>
              <a:rPr lang="en-US" sz="2000" i="0" dirty="0">
                <a:solidFill>
                  <a:srgbClr val="000000"/>
                </a:solidFill>
                <a:effectLst/>
                <a:latin typeface="+mj-lt"/>
              </a:rPr>
              <a:t>  </a:t>
            </a:r>
            <a:r>
              <a:rPr lang="en-US" sz="2000" i="0" dirty="0">
                <a:solidFill>
                  <a:srgbClr val="24292E"/>
                </a:solidFill>
                <a:effectLst/>
                <a:latin typeface="+mj-lt"/>
              </a:rPr>
              <a:t>How to Rollback one specific migration in Laravel?</a:t>
            </a:r>
            <a:r>
              <a:rPr lang="en-US" sz="1200" b="0" i="0" dirty="0">
                <a:solidFill>
                  <a:srgbClr val="000000"/>
                </a:solidFill>
                <a:effectLst/>
                <a:latin typeface="+mj-lt"/>
              </a:rPr>
              <a:t>  </a:t>
            </a:r>
            <a:endParaRPr lang="en-US" sz="2000" b="0" i="0" dirty="0">
              <a:effectLst/>
              <a:latin typeface="+mj-lt"/>
            </a:endParaRPr>
          </a:p>
        </p:txBody>
      </p:sp>
      <p:sp>
        <p:nvSpPr>
          <p:cNvPr id="4" name="Date Placeholder 3"/>
          <p:cNvSpPr>
            <a:spLocks noGrp="1"/>
          </p:cNvSpPr>
          <p:nvPr>
            <p:ph type="dt" sz="half" idx="10"/>
          </p:nvPr>
        </p:nvSpPr>
        <p:spPr/>
        <p:txBody>
          <a:bodyPr/>
          <a:lstStyle/>
          <a:p>
            <a:fld id="{9B9E620C-6276-4395-B819-95BCDB8CB27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58317"/>
            <a:ext cx="8229600" cy="4525963"/>
          </a:xfrm>
        </p:spPr>
        <p:txBody>
          <a:bodyPr>
            <a:normAutofit/>
          </a:bodyPr>
          <a:lstStyle/>
          <a:p>
            <a:pPr marL="0" indent="0">
              <a:buNone/>
            </a:pPr>
            <a:r>
              <a:rPr lang="en-US" sz="2400" b="1" dirty="0">
                <a:solidFill>
                  <a:srgbClr val="222222"/>
                </a:solidFill>
                <a:latin typeface="+mj-lt"/>
              </a:rPr>
              <a:t>Students learnt: </a:t>
            </a:r>
          </a:p>
          <a:p>
            <a:r>
              <a:rPr lang="en-US" sz="2200" b="0" baseline="0" dirty="0">
                <a:latin typeface="+mj-lt"/>
              </a:rPr>
              <a:t>Design point of view students learnt Laravel design patter</a:t>
            </a:r>
          </a:p>
          <a:p>
            <a:r>
              <a:rPr lang="en-US" sz="2200" dirty="0">
                <a:latin typeface="+mj-lt"/>
              </a:rPr>
              <a:t>Students have learnt </a:t>
            </a:r>
            <a:r>
              <a:rPr lang="en-US" sz="2200" b="0" baseline="0" dirty="0">
                <a:latin typeface="+mj-lt"/>
              </a:rPr>
              <a:t> Laravel blade template engine</a:t>
            </a:r>
          </a:p>
          <a:p>
            <a:r>
              <a:rPr lang="en-US" sz="2200" b="0" baseline="0" dirty="0">
                <a:latin typeface="+mj-lt"/>
              </a:rPr>
              <a:t> Artisan command</a:t>
            </a:r>
          </a:p>
          <a:p>
            <a:r>
              <a:rPr lang="en-US" sz="2200" dirty="0">
                <a:latin typeface="+mj-lt"/>
              </a:rPr>
              <a:t>How to create update and</a:t>
            </a:r>
            <a:r>
              <a:rPr lang="en-US" sz="2200" b="0" baseline="0" dirty="0">
                <a:latin typeface="+mj-lt"/>
              </a:rPr>
              <a:t> Login with username or email</a:t>
            </a:r>
          </a:p>
          <a:p>
            <a:r>
              <a:rPr lang="en-US" sz="2200" dirty="0">
                <a:latin typeface="+mj-lt"/>
              </a:rPr>
              <a:t>For security point of view student learnt</a:t>
            </a:r>
            <a:r>
              <a:rPr lang="en-US" sz="2200" b="0" baseline="0" dirty="0">
                <a:latin typeface="+mj-lt"/>
              </a:rPr>
              <a:t> </a:t>
            </a:r>
            <a:r>
              <a:rPr lang="en-IN" sz="2200" b="0" baseline="0" dirty="0">
                <a:latin typeface="+mj-lt"/>
              </a:rPr>
              <a:t>Protecting </a:t>
            </a:r>
            <a:r>
              <a:rPr lang="en-US" sz="2200" b="0" baseline="0" dirty="0">
                <a:latin typeface="+mj-lt"/>
              </a:rPr>
              <a:t>Router, Password Confirmation, Social &amp; Other Authentication method</a:t>
            </a:r>
          </a:p>
          <a:p>
            <a:r>
              <a:rPr lang="en-US" sz="2200" b="0" baseline="0" dirty="0">
                <a:latin typeface="+mj-lt"/>
              </a:rPr>
              <a:t>Faker PHP library, Create data seeder, Seed data, </a:t>
            </a:r>
          </a:p>
          <a:p>
            <a:r>
              <a:rPr lang="en-US" sz="2200" b="0" baseline="0" dirty="0" err="1">
                <a:latin typeface="+mj-lt"/>
              </a:rPr>
              <a:t>Localisation</a:t>
            </a:r>
            <a:endParaRPr lang="en-US" sz="2200" dirty="0">
              <a:latin typeface="+mj-lt"/>
            </a:endParaRPr>
          </a:p>
          <a:p>
            <a:r>
              <a:rPr lang="en-US" sz="2200" b="0" baseline="0" dirty="0">
                <a:latin typeface="+mj-lt"/>
              </a:rPr>
              <a:t> Model Factories</a:t>
            </a:r>
            <a:endParaRPr lang="en-IN" sz="2200" b="0" dirty="0">
              <a:latin typeface="+mj-lt"/>
            </a:endParaRPr>
          </a:p>
          <a:p>
            <a:pPr marL="0" indent="0">
              <a:buNone/>
            </a:pPr>
            <a:endParaRPr lang="en-US" sz="2400" dirty="0">
              <a:solidFill>
                <a:srgbClr val="222222"/>
              </a:solidFill>
              <a:latin typeface="+mj-lt"/>
            </a:endParaRPr>
          </a:p>
        </p:txBody>
      </p:sp>
      <p:sp>
        <p:nvSpPr>
          <p:cNvPr id="4" name="Date Placeholder 3"/>
          <p:cNvSpPr>
            <a:spLocks noGrp="1"/>
          </p:cNvSpPr>
          <p:nvPr>
            <p:ph type="dt" sz="half" idx="10"/>
          </p:nvPr>
        </p:nvSpPr>
        <p:spPr/>
        <p:txBody>
          <a:bodyPr/>
          <a:lstStyle/>
          <a:p>
            <a:fld id="{9B9E620C-6276-4395-B819-95BCDB8CB27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Recap of unit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E:\Master Folder 2017-18\Approved Logo by BOG\NIET logo_.png"/>
          <p:cNvPicPr/>
          <p:nvPr/>
        </p:nvPicPr>
        <p:blipFill>
          <a:blip r:embed="rId2"/>
          <a:srcRect/>
          <a:stretch>
            <a:fillRect/>
          </a:stretch>
        </p:blipFill>
        <p:spPr bwMode="auto">
          <a:xfrm>
            <a:off x="83820" y="26375"/>
            <a:ext cx="1287780" cy="105987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F036BC-3D00-1126-80F3-11BCB151EF6D}"/>
                  </a:ext>
                </a:extLst>
              </p14:cNvPr>
              <p14:cNvContentPartPr/>
              <p14:nvPr/>
            </p14:nvContentPartPr>
            <p14:xfrm>
              <a:off x="1049800" y="2085600"/>
              <a:ext cx="360" cy="360"/>
            </p14:xfrm>
          </p:contentPart>
        </mc:Choice>
        <mc:Fallback xmlns="">
          <p:pic>
            <p:nvPicPr>
              <p:cNvPr id="2" name="Ink 1">
                <a:extLst>
                  <a:ext uri="{FF2B5EF4-FFF2-40B4-BE49-F238E27FC236}">
                    <a16:creationId xmlns:a16="http://schemas.microsoft.com/office/drawing/2014/main" id="{DFF036BC-3D00-1126-80F3-11BCB151EF6D}"/>
                  </a:ext>
                </a:extLst>
              </p:cNvPr>
              <p:cNvPicPr/>
              <p:nvPr/>
            </p:nvPicPr>
            <p:blipFill>
              <a:blip r:embed="rId4"/>
              <a:stretch>
                <a:fillRect/>
              </a:stretch>
            </p:blipFill>
            <p:spPr>
              <a:xfrm>
                <a:off x="1040800" y="2076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516CAC-33FD-E271-CF15-60BFC7D1A122}"/>
                  </a:ext>
                </a:extLst>
              </p14:cNvPr>
              <p14:cNvContentPartPr/>
              <p14:nvPr/>
            </p14:nvContentPartPr>
            <p14:xfrm>
              <a:off x="1266160" y="2139960"/>
              <a:ext cx="360" cy="360"/>
            </p14:xfrm>
          </p:contentPart>
        </mc:Choice>
        <mc:Fallback xmlns="">
          <p:pic>
            <p:nvPicPr>
              <p:cNvPr id="8" name="Ink 7">
                <a:extLst>
                  <a:ext uri="{FF2B5EF4-FFF2-40B4-BE49-F238E27FC236}">
                    <a16:creationId xmlns:a16="http://schemas.microsoft.com/office/drawing/2014/main" id="{EB516CAC-33FD-E271-CF15-60BFC7D1A122}"/>
                  </a:ext>
                </a:extLst>
              </p:cNvPr>
              <p:cNvPicPr/>
              <p:nvPr/>
            </p:nvPicPr>
            <p:blipFill>
              <a:blip r:embed="rId4"/>
              <a:stretch>
                <a:fillRect/>
              </a:stretch>
            </p:blipFill>
            <p:spPr>
              <a:xfrm>
                <a:off x="1257520" y="2130960"/>
                <a:ext cx="18000" cy="18000"/>
              </a:xfrm>
              <a:prstGeom prst="rect">
                <a:avLst/>
              </a:prstGeom>
            </p:spPr>
          </p:pic>
        </mc:Fallback>
      </mc:AlternateContent>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89142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9E620C-6276-4395-B819-95BCDB8CB27A}"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9" name="Content Placeholder 8"/>
          <p:cNvSpPr>
            <a:spLocks noGrp="1"/>
          </p:cNvSpPr>
          <p:nvPr>
            <p:ph idx="1"/>
          </p:nvPr>
        </p:nvSpPr>
        <p:spPr>
          <a:xfrm>
            <a:off x="304800" y="136525"/>
            <a:ext cx="8610600" cy="3822585"/>
          </a:xfrm>
          <a:prstGeom prst="rect">
            <a:avLst/>
          </a:prstGeom>
          <a:noFill/>
        </p:spPr>
        <p:txBody>
          <a:bodyPr wrap="square" lIns="91440" tIns="45720" rIns="91440" bIns="4572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a:p>
            <a:pPr algn="ctr">
              <a:buNone/>
            </a:pPr>
            <a:endParaRPr lang="en-US" sz="15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7"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55522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4621B8-D165-4064-B4B9-EA07E1205A2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439392" y="0"/>
            <a:ext cx="7704608"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Program Specific Outcomes(PSOs)</a:t>
            </a:r>
          </a:p>
        </p:txBody>
      </p:sp>
      <p:pic>
        <p:nvPicPr>
          <p:cNvPr id="2" name="Picture 1" descr="E:\Master Folder 2017-18\Approved Logo by BOG\NIET logo_.png">
            <a:extLst>
              <a:ext uri="{FF2B5EF4-FFF2-40B4-BE49-F238E27FC236}">
                <a16:creationId xmlns:a16="http://schemas.microsoft.com/office/drawing/2014/main" id="{99E2CA8D-359A-E09D-240F-F15E736C2D1E}"/>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053604910"/>
              </p:ext>
            </p:extLst>
          </p:nvPr>
        </p:nvGraphicFramePr>
        <p:xfrm>
          <a:off x="919721" y="1447800"/>
          <a:ext cx="7704608" cy="3397961"/>
        </p:xfrm>
        <a:graphic>
          <a:graphicData uri="http://schemas.openxmlformats.org/drawingml/2006/table">
            <a:tbl>
              <a:tblPr firstRow="1" bandRow="1">
                <a:tableStyleId>{5C22544A-7EE6-4342-B048-85BDC9FD1C3A}</a:tableStyleId>
              </a:tblPr>
              <a:tblGrid>
                <a:gridCol w="1044039">
                  <a:extLst>
                    <a:ext uri="{9D8B030D-6E8A-4147-A177-3AD203B41FA5}">
                      <a16:colId xmlns:a16="http://schemas.microsoft.com/office/drawing/2014/main" val="20000"/>
                    </a:ext>
                  </a:extLst>
                </a:gridCol>
                <a:gridCol w="6660569">
                  <a:extLst>
                    <a:ext uri="{9D8B030D-6E8A-4147-A177-3AD203B41FA5}">
                      <a16:colId xmlns:a16="http://schemas.microsoft.com/office/drawing/2014/main" val="20001"/>
                    </a:ext>
                  </a:extLst>
                </a:gridCol>
              </a:tblGrid>
              <a:tr h="36901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Sr. No.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65969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1500" b="0" dirty="0">
                        <a:solidFill>
                          <a:schemeClr val="accent4">
                            <a:lumMod val="50000"/>
                          </a:schemeClr>
                        </a:solidFill>
                        <a:latin typeface="+mn-lt"/>
                        <a:ea typeface="Times New Roman" panose="02020603050405020304"/>
                      </a:endParaRPr>
                    </a:p>
                    <a:p>
                      <a:pPr marL="68580"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identify, analyze real world problems and design their ethical solutions using artificial intelligence, robotics, virtual/augmented reality, data analytics, block chain technology, and cloud computing.</a:t>
                      </a:r>
                      <a:endParaRPr lang="en-US" sz="1500" b="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58755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dirty="0" smtClean="0">
                          <a:solidFill>
                            <a:schemeClr val="accent4">
                              <a:lumMod val="50000"/>
                            </a:schemeClr>
                          </a:solidFill>
                          <a:latin typeface="Times New Roman" panose="02020603050405020304"/>
                          <a:ea typeface="Times New Roman" panose="02020603050405020304"/>
                        </a:rPr>
                        <a:t>The ability to design and develop the hardware sensor devices and related interfacing software systems for solving complex engineering problems.</a:t>
                      </a: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126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baseline="0" dirty="0" smtClean="0">
                          <a:solidFill>
                            <a:schemeClr val="accent4">
                              <a:lumMod val="50000"/>
                            </a:schemeClr>
                          </a:solidFill>
                          <a:latin typeface="+mn-lt"/>
                          <a:ea typeface="Times New Roman" panose="02020603050405020304"/>
                        </a:rPr>
                        <a:t>The ability to understand inter-disciplinary computing techniques and to apply them in the design of advanced computing.</a:t>
                      </a:r>
                      <a:endParaRPr lang="en-US" sz="1500" b="0" baseline="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1615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p>
                      <a:pPr marL="67945"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conduct investigation of complex problems with the help of technical, managerial, leadership qualities, and modern engineering tools provided by industry-sponsored laboratories.</a:t>
                      </a:r>
                      <a:endParaRPr lang="en-US" sz="1500" b="0" dirty="0">
                        <a:solidFill>
                          <a:schemeClr val="accent4">
                            <a:lumMod val="50000"/>
                          </a:schemeClr>
                        </a:solidFill>
                        <a:latin typeface="+mn-lt"/>
                        <a:ea typeface="Times New Roman" panose="02020603050405020304"/>
                      </a:endParaRPr>
                    </a:p>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39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77E822-851A-4A7F-8DF6-E0BB83503B65}"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447800" y="6773"/>
            <a:ext cx="7696200" cy="6857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COs - PSOs  Mapping</a:t>
            </a:r>
          </a:p>
        </p:txBody>
      </p:sp>
      <p:graphicFrame>
        <p:nvGraphicFramePr>
          <p:cNvPr id="9" name="Table 8"/>
          <p:cNvGraphicFramePr>
            <a:graphicFrameLocks noGrp="1"/>
          </p:cNvGraphicFramePr>
          <p:nvPr/>
        </p:nvGraphicFramePr>
        <p:xfrm>
          <a:off x="1371600" y="1943100"/>
          <a:ext cx="6934200" cy="3512072"/>
        </p:xfrm>
        <a:graphic>
          <a:graphicData uri="http://schemas.openxmlformats.org/drawingml/2006/table">
            <a:tbl>
              <a:tblPr firstRow="1" bandRow="1">
                <a:tableStyleId>{5C22544A-7EE6-4342-B048-85BDC9FD1C3A}</a:tableStyleId>
              </a:tblPr>
              <a:tblGrid>
                <a:gridCol w="1184835">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220907">
                  <a:extLst>
                    <a:ext uri="{9D8B030D-6E8A-4147-A177-3AD203B41FA5}">
                      <a16:colId xmlns:a16="http://schemas.microsoft.com/office/drawing/2014/main" val="20002"/>
                    </a:ext>
                  </a:extLst>
                </a:gridCol>
                <a:gridCol w="1344386">
                  <a:extLst>
                    <a:ext uri="{9D8B030D-6E8A-4147-A177-3AD203B41FA5}">
                      <a16:colId xmlns:a16="http://schemas.microsoft.com/office/drawing/2014/main" val="306484564"/>
                    </a:ext>
                  </a:extLst>
                </a:gridCol>
                <a:gridCol w="1698172">
                  <a:extLst>
                    <a:ext uri="{9D8B030D-6E8A-4147-A177-3AD203B41FA5}">
                      <a16:colId xmlns:a16="http://schemas.microsoft.com/office/drawing/2014/main" val="2204462268"/>
                    </a:ext>
                  </a:extLst>
                </a:gridCol>
              </a:tblGrid>
              <a:tr h="581055">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CO.K</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57890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baseline="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592058">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mn-lt"/>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491786">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634136">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634136">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CO5</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1500" b="0" dirty="0">
                          <a:solidFill>
                            <a:schemeClr val="accent4">
                              <a:lumMod val="50000"/>
                            </a:schemeClr>
                          </a:solidFill>
                          <a:latin typeface="Times New Roman"/>
                          <a:ea typeface="Times New Roman"/>
                        </a:rPr>
                        <a:t>-</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pic>
        <p:nvPicPr>
          <p:cNvPr id="2" name="Picture 1" descr="E:\Master Folder 2017-18\Approved Logo by BOG\NIET logo_.png">
            <a:extLst>
              <a:ext uri="{FF2B5EF4-FFF2-40B4-BE49-F238E27FC236}">
                <a16:creationId xmlns:a16="http://schemas.microsoft.com/office/drawing/2014/main" id="{ECBC3BBF-5891-1CDB-D6F9-A6E91D065CDF}"/>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70678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85F9E9-975C-477C-841F-315983CA4C2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576493" y="0"/>
            <a:ext cx="75438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Program Educational Objectives (PEOs)</a:t>
            </a:r>
          </a:p>
        </p:txBody>
      </p:sp>
      <p:graphicFrame>
        <p:nvGraphicFramePr>
          <p:cNvPr id="9" name="Table 8"/>
          <p:cNvGraphicFramePr>
            <a:graphicFrameLocks noGrp="1"/>
          </p:cNvGraphicFramePr>
          <p:nvPr>
            <p:extLst>
              <p:ext uri="{D42A27DB-BD31-4B8C-83A1-F6EECF244321}">
                <p14:modId xmlns:p14="http://schemas.microsoft.com/office/powerpoint/2010/main" val="843212055"/>
              </p:ext>
            </p:extLst>
          </p:nvPr>
        </p:nvGraphicFramePr>
        <p:xfrm>
          <a:off x="814449" y="1885950"/>
          <a:ext cx="7543800" cy="3436931"/>
        </p:xfrm>
        <a:graphic>
          <a:graphicData uri="http://schemas.openxmlformats.org/drawingml/2006/table">
            <a:tbl>
              <a:tblPr firstRow="1" bandRow="1">
                <a:tableStyleId>{5C22544A-7EE6-4342-B048-85BDC9FD1C3A}</a:tableStyleId>
              </a:tblPr>
              <a:tblGrid>
                <a:gridCol w="770289">
                  <a:extLst>
                    <a:ext uri="{9D8B030D-6E8A-4147-A177-3AD203B41FA5}">
                      <a16:colId xmlns:a16="http://schemas.microsoft.com/office/drawing/2014/main" val="20001"/>
                    </a:ext>
                  </a:extLst>
                </a:gridCol>
                <a:gridCol w="6773511">
                  <a:extLst>
                    <a:ext uri="{9D8B030D-6E8A-4147-A177-3AD203B41FA5}">
                      <a16:colId xmlns:a16="http://schemas.microsoft.com/office/drawing/2014/main" val="20002"/>
                    </a:ext>
                  </a:extLst>
                </a:gridCol>
              </a:tblGrid>
              <a:tr h="625733">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Sr. No.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PEOs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75088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PEO</a:t>
                      </a:r>
                      <a:r>
                        <a:rPr lang="en-US" sz="1500" b="0" baseline="0" dirty="0">
                          <a:solidFill>
                            <a:schemeClr val="accent4">
                              <a:lumMod val="50000"/>
                            </a:schemeClr>
                          </a:solidFill>
                          <a:latin typeface="Times New Roman" pitchFamily="18" charset="0"/>
                          <a:ea typeface="Times New Roman"/>
                          <a:cs typeface="Times New Roman" pitchFamily="18" charset="0"/>
                        </a:rPr>
                        <a:t> 1</a:t>
                      </a:r>
                      <a:endParaRPr lang="en-US" sz="15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400" b="0" i="0" kern="1200" dirty="0">
                          <a:solidFill>
                            <a:schemeClr val="accent4">
                              <a:lumMod val="50000"/>
                            </a:schemeClr>
                          </a:solidFill>
                          <a:effectLst/>
                          <a:latin typeface="Times New Roman" pitchFamily="18" charset="0"/>
                          <a:ea typeface="+mn-ea"/>
                          <a:cs typeface="Times New Roman" pitchFamily="18" charset="0"/>
                        </a:rPr>
                        <a:t>To have an excellent scientific and engineering breadth so as to comprehend, analyze, design and provide sustainable solutions for real-life problems using state-of-the-art technologies.</a:t>
                      </a:r>
                      <a:endParaRPr lang="en-US" sz="27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23636">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PEO</a:t>
                      </a:r>
                      <a:r>
                        <a:rPr lang="en-US" sz="1500" b="0" baseline="0" dirty="0">
                          <a:solidFill>
                            <a:schemeClr val="accent4">
                              <a:lumMod val="50000"/>
                            </a:schemeClr>
                          </a:solidFill>
                          <a:latin typeface="Times New Roman" pitchFamily="18" charset="0"/>
                          <a:ea typeface="Times New Roman"/>
                          <a:cs typeface="Times New Roman" pitchFamily="18" charset="0"/>
                        </a:rPr>
                        <a:t> 2</a:t>
                      </a:r>
                      <a:endParaRPr lang="en-US" sz="15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Times New Roman" pitchFamily="18" charset="0"/>
                          <a:ea typeface="+mn-ea"/>
                          <a:cs typeface="Times New Roman" pitchFamily="18" charset="0"/>
                        </a:rPr>
                        <a:t>To have a successful career in industries, to pursue higher studies or to support entrepreneurial endeavors and to face the global challenges.</a:t>
                      </a:r>
                      <a:endParaRPr lang="en-US" sz="15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8580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PEO3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400" b="0" i="0" kern="1200" dirty="0">
                          <a:solidFill>
                            <a:schemeClr val="accent4">
                              <a:lumMod val="50000"/>
                            </a:schemeClr>
                          </a:solidFill>
                          <a:effectLst/>
                          <a:latin typeface="Times New Roman" pitchFamily="18" charset="0"/>
                          <a:ea typeface="+mn-ea"/>
                          <a:cs typeface="Times New Roman"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sz="15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750881">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itchFamily="18" charset="0"/>
                          <a:ea typeface="Times New Roman"/>
                          <a:cs typeface="Times New Roman" pitchFamily="18" charset="0"/>
                        </a:rPr>
                        <a:t>PEO4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400" b="0" i="0" kern="1200" dirty="0">
                          <a:solidFill>
                            <a:schemeClr val="accent4">
                              <a:lumMod val="50000"/>
                            </a:schemeClr>
                          </a:solidFill>
                          <a:effectLst/>
                          <a:latin typeface="Times New Roman" pitchFamily="18" charset="0"/>
                          <a:ea typeface="+mn-ea"/>
                          <a:cs typeface="Times New Roman" pitchFamily="18" charset="0"/>
                        </a:rPr>
                        <a:t>To have life-long learning for up-skilling and re-skilling for successful professional career as engineer, scientist, entrepreneur and bureaucrat for betterment of society</a:t>
                      </a:r>
                      <a:r>
                        <a:rPr lang="en-US" sz="1400" b="0" i="0" kern="1200" dirty="0">
                          <a:solidFill>
                            <a:schemeClr val="dk1"/>
                          </a:solidFill>
                          <a:effectLst/>
                          <a:latin typeface="Times New Roman" pitchFamily="18" charset="0"/>
                          <a:ea typeface="+mn-ea"/>
                          <a:cs typeface="Times New Roman" pitchFamily="18" charset="0"/>
                        </a:rPr>
                        <a:t>.</a:t>
                      </a:r>
                      <a:endParaRPr lang="en-US" sz="1500" b="0" dirty="0">
                        <a:solidFill>
                          <a:schemeClr val="accent4">
                            <a:lumMod val="50000"/>
                          </a:schemeClr>
                        </a:solidFill>
                        <a:latin typeface="Times New Roman" pitchFamily="18" charset="0"/>
                        <a:ea typeface="Times New Roman"/>
                        <a:cs typeface="Times New Roman"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pic>
        <p:nvPicPr>
          <p:cNvPr id="2" name="Picture 1" descr="E:\Master Folder 2017-18\Approved Logo by BOG\NIET logo_.png">
            <a:extLst>
              <a:ext uri="{FF2B5EF4-FFF2-40B4-BE49-F238E27FC236}">
                <a16:creationId xmlns:a16="http://schemas.microsoft.com/office/drawing/2014/main" id="{2A1C8D0B-4F97-0667-02FC-967FC32C0936}"/>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072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150557-B5FA-416E-9030-3263DA64F2E0}"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5080"/>
            <a:ext cx="7753350" cy="634692"/>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628650" y="864913"/>
            <a:ext cx="8058150" cy="4149850"/>
          </a:xfrm>
          <a:prstGeom prst="rect">
            <a:avLst/>
          </a:prstGeom>
        </p:spPr>
      </p:pic>
      <p:pic>
        <p:nvPicPr>
          <p:cNvPr id="2" name="Picture 1" descr="E:\Master Folder 2017-18\Approved Logo by BOG\NIET logo_.png">
            <a:extLst>
              <a:ext uri="{FF2B5EF4-FFF2-40B4-BE49-F238E27FC236}">
                <a16:creationId xmlns:a16="http://schemas.microsoft.com/office/drawing/2014/main" id="{828E9494-3887-746D-EB64-F3614DFF29EF}"/>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043179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1091AD-C08C-456D-919F-57AD79F8C26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219199" y="38100"/>
            <a:ext cx="7839075"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Pattern of Online External Exam Question Paper (100 marks)</a:t>
            </a:r>
          </a:p>
        </p:txBody>
      </p:sp>
      <p:pic>
        <p:nvPicPr>
          <p:cNvPr id="9" name="Picture 8">
            <a:extLst>
              <a:ext uri="{FF2B5EF4-FFF2-40B4-BE49-F238E27FC236}">
                <a16:creationId xmlns:a16="http://schemas.microsoft.com/office/drawing/2014/main" id="{F82AF081-83E9-40E3-85C9-062E3E753D2B}"/>
              </a:ext>
            </a:extLst>
          </p:cNvPr>
          <p:cNvPicPr>
            <a:picLocks noChangeAspect="1"/>
          </p:cNvPicPr>
          <p:nvPr/>
        </p:nvPicPr>
        <p:blipFill>
          <a:blip r:embed="rId2"/>
          <a:stretch>
            <a:fillRect/>
          </a:stretch>
        </p:blipFill>
        <p:spPr>
          <a:xfrm>
            <a:off x="771525" y="1452567"/>
            <a:ext cx="8286750" cy="4090987"/>
          </a:xfrm>
          <a:prstGeom prst="rect">
            <a:avLst/>
          </a:prstGeom>
        </p:spPr>
      </p:pic>
      <p:pic>
        <p:nvPicPr>
          <p:cNvPr id="2" name="Picture 1" descr="E:\Master Folder 2017-18\Approved Logo by BOG\NIET logo_.png">
            <a:extLst>
              <a:ext uri="{FF2B5EF4-FFF2-40B4-BE49-F238E27FC236}">
                <a16:creationId xmlns:a16="http://schemas.microsoft.com/office/drawing/2014/main" id="{2E88E7F4-BC06-C508-7B73-225FE3075910}"/>
              </a:ext>
            </a:extLst>
          </p:cNvPr>
          <p:cNvPicPr/>
          <p:nvPr/>
        </p:nvPicPr>
        <p:blipFill>
          <a:blip r:embed="rId3"/>
          <a:srcRect/>
          <a:stretch>
            <a:fillRect/>
          </a:stretch>
        </p:blipFill>
        <p:spPr bwMode="auto">
          <a:xfrm>
            <a:off x="83820" y="38100"/>
            <a:ext cx="11353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011547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A4B047-DDC9-49E9-B31F-8D91DA31D49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447800" y="80028"/>
            <a:ext cx="7666072" cy="608897"/>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D6AD0FEF-91AB-4622-BD71-AF17C265451A}"/>
              </a:ext>
            </a:extLst>
          </p:cNvPr>
          <p:cNvPicPr>
            <a:picLocks noChangeAspect="1"/>
          </p:cNvPicPr>
          <p:nvPr/>
        </p:nvPicPr>
        <p:blipFill>
          <a:blip r:embed="rId2"/>
          <a:stretch>
            <a:fillRect/>
          </a:stretch>
        </p:blipFill>
        <p:spPr>
          <a:xfrm>
            <a:off x="727710" y="1371600"/>
            <a:ext cx="8182535" cy="4010023"/>
          </a:xfrm>
          <a:prstGeom prst="rect">
            <a:avLst/>
          </a:prstGeom>
        </p:spPr>
      </p:pic>
      <p:pic>
        <p:nvPicPr>
          <p:cNvPr id="2" name="Picture 1" descr="E:\Master Folder 2017-18\Approved Logo by BOG\NIET logo_.png">
            <a:extLst>
              <a:ext uri="{FF2B5EF4-FFF2-40B4-BE49-F238E27FC236}">
                <a16:creationId xmlns:a16="http://schemas.microsoft.com/office/drawing/2014/main" id="{5BD5F36E-18C2-3605-DFD6-0A96C5506FAC}"/>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91774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EA5F286-7DED-4C9A-B719-A0E4078F7DCA}" type="datetime1">
              <a:rPr lang="en-US" smtClean="0"/>
              <a:t>3/19/2024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2</a:t>
            </a:fld>
            <a:endParaRPr lang="en-US" dirty="0"/>
          </a:p>
        </p:txBody>
      </p:sp>
      <p:sp>
        <p:nvSpPr>
          <p:cNvPr id="8" name="Title 1"/>
          <p:cNvSpPr txBox="1"/>
          <p:nvPr/>
        </p:nvSpPr>
        <p:spPr>
          <a:xfrm>
            <a:off x="1143000" y="836779"/>
            <a:ext cx="6172200" cy="591971"/>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anose="02020603050405020304" pitchFamily="18" charset="0"/>
                <a:cs typeface="Times New Roman" panose="02020603050405020304" pitchFamily="18" charset="0"/>
              </a:rPr>
              <a:t>Brief Introduction of Faculty</a:t>
            </a:r>
          </a:p>
        </p:txBody>
      </p:sp>
      <p:graphicFrame>
        <p:nvGraphicFramePr>
          <p:cNvPr id="2" name="Table 1"/>
          <p:cNvGraphicFramePr>
            <a:graphicFrameLocks noGrp="1"/>
          </p:cNvGraphicFramePr>
          <p:nvPr/>
        </p:nvGraphicFramePr>
        <p:xfrm>
          <a:off x="1143000" y="1485900"/>
          <a:ext cx="4972050" cy="1276366"/>
        </p:xfrm>
        <a:graphic>
          <a:graphicData uri="http://schemas.openxmlformats.org/drawingml/2006/table">
            <a:tbl>
              <a:tblPr firstRow="1" firstCol="1" bandRow="1">
                <a:tableStyleId>{5C22544A-7EE6-4342-B048-85BDC9FD1C3A}</a:tableStyleId>
              </a:tblPr>
              <a:tblGrid>
                <a:gridCol w="1015937">
                  <a:extLst>
                    <a:ext uri="{9D8B030D-6E8A-4147-A177-3AD203B41FA5}">
                      <a16:colId xmlns:a16="http://schemas.microsoft.com/office/drawing/2014/main" val="20000"/>
                    </a:ext>
                  </a:extLst>
                </a:gridCol>
                <a:gridCol w="2224796">
                  <a:extLst>
                    <a:ext uri="{9D8B030D-6E8A-4147-A177-3AD203B41FA5}">
                      <a16:colId xmlns:a16="http://schemas.microsoft.com/office/drawing/2014/main" val="20001"/>
                    </a:ext>
                  </a:extLst>
                </a:gridCol>
                <a:gridCol w="1731317">
                  <a:extLst>
                    <a:ext uri="{9D8B030D-6E8A-4147-A177-3AD203B41FA5}">
                      <a16:colId xmlns:a16="http://schemas.microsoft.com/office/drawing/2014/main" val="20002"/>
                    </a:ext>
                  </a:extLst>
                </a:gridCol>
              </a:tblGrid>
              <a:tr h="529517">
                <a:tc>
                  <a:txBody>
                    <a:bodyPr/>
                    <a:lstStyle/>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COURSE</a:t>
                      </a:r>
                    </a:p>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BOARD/UNIVERSITY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YEAR OF PASSING</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336293">
                <a:tc>
                  <a:txBody>
                    <a:bodyPr/>
                    <a:lstStyle/>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M.Tech</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ITM,</a:t>
                      </a:r>
                      <a:r>
                        <a:rPr lang="en-US" sz="1400" baseline="0" dirty="0" smtClean="0">
                          <a:effectLst/>
                          <a:latin typeface="Times New Roman" panose="02020603050405020304" pitchFamily="18" charset="0"/>
                          <a:cs typeface="Times New Roman" panose="02020603050405020304" pitchFamily="18" charset="0"/>
                        </a:rPr>
                        <a:t> AKTU</a:t>
                      </a:r>
                      <a:r>
                        <a:rPr lang="en-US" sz="1400" dirty="0" smtClean="0">
                          <a:effectLst/>
                          <a:latin typeface="Times New Roman" panose="02020603050405020304" pitchFamily="18" charset="0"/>
                          <a:cs typeface="Times New Roman" panose="02020603050405020304" pitchFamily="18" charset="0"/>
                        </a:rPr>
                        <a:t>,</a:t>
                      </a:r>
                      <a:r>
                        <a:rPr lang="en-US" sz="1400" baseline="0" dirty="0" smtClean="0">
                          <a:effectLst/>
                          <a:latin typeface="Times New Roman" panose="02020603050405020304" pitchFamily="18" charset="0"/>
                          <a:cs typeface="Times New Roman" panose="02020603050405020304" pitchFamily="18" charset="0"/>
                        </a:rPr>
                        <a:t> Lucknow</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2022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10556">
                <a:tc>
                  <a:txBody>
                    <a:bodyPr/>
                    <a:lstStyle/>
                    <a:p>
                      <a:pPr marL="0" marR="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B.Tech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 PKITM,</a:t>
                      </a:r>
                      <a:r>
                        <a:rPr lang="en-US" sz="1400" baseline="0" dirty="0" smtClean="0">
                          <a:effectLst/>
                          <a:latin typeface="Times New Roman" panose="02020603050405020304" pitchFamily="18" charset="0"/>
                          <a:cs typeface="Times New Roman" panose="02020603050405020304" pitchFamily="18" charset="0"/>
                        </a:rPr>
                        <a:t> AKTU, </a:t>
                      </a:r>
                      <a:r>
                        <a:rPr lang="en-US" sz="1400" dirty="0" smtClean="0">
                          <a:effectLst/>
                          <a:latin typeface="Times New Roman" panose="02020603050405020304" pitchFamily="18" charset="0"/>
                          <a:cs typeface="Times New Roman" panose="02020603050405020304" pitchFamily="18" charset="0"/>
                        </a:rPr>
                        <a:t>Lucknow</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2014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bl>
          </a:graphicData>
        </a:graphic>
      </p:graphicFrame>
      <p:pic>
        <p:nvPicPr>
          <p:cNvPr id="9" name="Picture 8" descr="C:\Users\GOLU\Desktop\rupendra .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494692"/>
            <a:ext cx="1143000" cy="1257300"/>
          </a:xfrm>
          <a:prstGeom prst="rect">
            <a:avLst/>
          </a:prstGeom>
          <a:noFill/>
          <a:ln>
            <a:noFill/>
          </a:ln>
        </p:spPr>
      </p:pic>
      <p:sp>
        <p:nvSpPr>
          <p:cNvPr id="3" name="Rectangle 2"/>
          <p:cNvSpPr/>
          <p:nvPr/>
        </p:nvSpPr>
        <p:spPr>
          <a:xfrm>
            <a:off x="1143000" y="2875002"/>
            <a:ext cx="6115050" cy="1754326"/>
          </a:xfrm>
          <a:prstGeom prst="rect">
            <a:avLst/>
          </a:prstGeom>
        </p:spPr>
        <p:txBody>
          <a:bodyPr wrap="square">
            <a:spAutoFit/>
          </a:bodyPr>
          <a:lstStyle/>
          <a:p>
            <a:pPr marL="214630" indent="-214630">
              <a:buFont typeface="Arial" panose="020B0604020202020204" pitchFamily="34" charset="0"/>
              <a:buChar char="•"/>
            </a:pPr>
            <a:r>
              <a:rPr lang="en-US" sz="1350" dirty="0"/>
              <a:t>Automatic Image Captioning Using</a:t>
            </a:r>
          </a:p>
          <a:p>
            <a:r>
              <a:rPr lang="en-US" sz="1350" dirty="0"/>
              <a:t>      Ensemble of Deep Learning Techniques ” has been published in the AIR 2022</a:t>
            </a:r>
          </a:p>
          <a:p>
            <a:r>
              <a:rPr lang="en-US" sz="1350" dirty="0"/>
              <a:t>      Organizing in </a:t>
            </a:r>
            <a:r>
              <a:rPr lang="en-US" sz="1350" dirty="0" err="1"/>
              <a:t>Motilal</a:t>
            </a:r>
            <a:r>
              <a:rPr lang="en-US" sz="1350" dirty="0"/>
              <a:t> Nehru National Institute of Technology </a:t>
            </a:r>
            <a:r>
              <a:rPr lang="en-US" sz="1350" dirty="0" err="1"/>
              <a:t>Prayagraj</a:t>
            </a:r>
            <a:r>
              <a:rPr lang="en-US" sz="1350" dirty="0"/>
              <a:t>.</a:t>
            </a:r>
          </a:p>
          <a:p>
            <a:endParaRPr lang="en-US" sz="1350" dirty="0"/>
          </a:p>
          <a:p>
            <a:pPr marL="214630" indent="-214630">
              <a:buFont typeface="Arial" panose="020B0604020202020204" pitchFamily="34" charset="0"/>
              <a:buChar char="•"/>
            </a:pPr>
            <a:r>
              <a:rPr lang="en-US" sz="1350" dirty="0"/>
              <a:t>A Comprehensive Review on Image Captioning Using Deep learning ” has been published in the AIR 2022 Organizing in </a:t>
            </a:r>
            <a:r>
              <a:rPr lang="en-US" sz="1350" dirty="0" err="1"/>
              <a:t>Motilal</a:t>
            </a:r>
            <a:r>
              <a:rPr lang="en-US" sz="1350" dirty="0"/>
              <a:t> Nehru National Institute of Technology </a:t>
            </a:r>
            <a:r>
              <a:rPr lang="en-US" sz="1350" dirty="0" err="1"/>
              <a:t>Prayagraj</a:t>
            </a:r>
            <a:r>
              <a:rPr lang="en-US" sz="1350" dirty="0"/>
              <a:t>.</a:t>
            </a:r>
          </a:p>
          <a:p>
            <a:endParaRPr lang="en-US" sz="1350" dirty="0"/>
          </a:p>
        </p:txBody>
      </p:sp>
      <p:sp>
        <p:nvSpPr>
          <p:cNvPr id="4" name="Rectangle 3"/>
          <p:cNvSpPr/>
          <p:nvPr/>
        </p:nvSpPr>
        <p:spPr>
          <a:xfrm>
            <a:off x="1143000" y="4381045"/>
            <a:ext cx="1500860" cy="300082"/>
          </a:xfrm>
          <a:prstGeom prst="rect">
            <a:avLst/>
          </a:prstGeom>
        </p:spPr>
        <p:txBody>
          <a:bodyPr wrap="none">
            <a:spAutoFit/>
          </a:bodyPr>
          <a:lstStyle/>
          <a:p>
            <a:r>
              <a:rPr lang="en-US" sz="1350" dirty="0"/>
              <a:t>AREA OF INTEREST</a:t>
            </a:r>
          </a:p>
        </p:txBody>
      </p:sp>
      <p:sp>
        <p:nvSpPr>
          <p:cNvPr id="5" name="Rectangle 4"/>
          <p:cNvSpPr/>
          <p:nvPr/>
        </p:nvSpPr>
        <p:spPr>
          <a:xfrm>
            <a:off x="3200400" y="4387980"/>
            <a:ext cx="3972370" cy="300082"/>
          </a:xfrm>
          <a:prstGeom prst="rect">
            <a:avLst/>
          </a:prstGeom>
        </p:spPr>
        <p:txBody>
          <a:bodyPr wrap="none">
            <a:spAutoFit/>
          </a:bodyPr>
          <a:lstStyle/>
          <a:p>
            <a:r>
              <a:rPr lang="en-US" sz="1350" dirty="0"/>
              <a:t>Deep Learning, Web Development and </a:t>
            </a:r>
            <a:r>
              <a:rPr lang="en-US" sz="1350" dirty="0" err="1"/>
              <a:t>Nural</a:t>
            </a:r>
            <a:r>
              <a:rPr lang="en-US" sz="1350" dirty="0"/>
              <a:t> Network</a:t>
            </a:r>
          </a:p>
        </p:txBody>
      </p:sp>
      <p:sp>
        <p:nvSpPr>
          <p:cNvPr id="13"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222974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4BAFF2-CB65-466A-99E9-53919869060E}"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83030" y="35560"/>
            <a:ext cx="7677150" cy="57404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Pattern of Online External Exam Question Paper (100 marks)</a:t>
            </a:r>
          </a:p>
        </p:txBody>
      </p:sp>
      <p:pic>
        <p:nvPicPr>
          <p:cNvPr id="9" name="Picture 8">
            <a:extLst>
              <a:ext uri="{FF2B5EF4-FFF2-40B4-BE49-F238E27FC236}">
                <a16:creationId xmlns:a16="http://schemas.microsoft.com/office/drawing/2014/main" id="{8C7C6038-4342-4904-B836-C5BF3F62F169}"/>
              </a:ext>
            </a:extLst>
          </p:cNvPr>
          <p:cNvPicPr>
            <a:picLocks noChangeAspect="1"/>
          </p:cNvPicPr>
          <p:nvPr/>
        </p:nvPicPr>
        <p:blipFill>
          <a:blip r:embed="rId2"/>
          <a:stretch>
            <a:fillRect/>
          </a:stretch>
        </p:blipFill>
        <p:spPr>
          <a:xfrm>
            <a:off x="975230" y="1657350"/>
            <a:ext cx="8168770" cy="3844535"/>
          </a:xfrm>
          <a:prstGeom prst="rect">
            <a:avLst/>
          </a:prstGeom>
        </p:spPr>
      </p:pic>
      <p:pic>
        <p:nvPicPr>
          <p:cNvPr id="2" name="Picture 1" descr="E:\Master Folder 2017-18\Approved Logo by BOG\NIET logo_.png">
            <a:extLst>
              <a:ext uri="{FF2B5EF4-FFF2-40B4-BE49-F238E27FC236}">
                <a16:creationId xmlns:a16="http://schemas.microsoft.com/office/drawing/2014/main" id="{56D06A6B-5220-00D5-0AE0-73CA144ECFA7}"/>
              </a:ext>
            </a:extLst>
          </p:cNvPr>
          <p:cNvPicPr/>
          <p:nvPr/>
        </p:nvPicPr>
        <p:blipFill>
          <a:blip r:embed="rId3"/>
          <a:srcRect/>
          <a:stretch>
            <a:fillRect/>
          </a:stretch>
        </p:blipFill>
        <p:spPr bwMode="auto">
          <a:xfrm>
            <a:off x="83820" y="38100"/>
            <a:ext cx="10591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0548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3BA25-3405-41BC-A51D-209724D830F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549612" y="38100"/>
            <a:ext cx="7543800" cy="65556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Pattern of Online External Exam Question Paper (100 marks)</a:t>
            </a:r>
          </a:p>
        </p:txBody>
      </p:sp>
      <p:pic>
        <p:nvPicPr>
          <p:cNvPr id="8" name="Picture 7">
            <a:extLst>
              <a:ext uri="{FF2B5EF4-FFF2-40B4-BE49-F238E27FC236}">
                <a16:creationId xmlns:a16="http://schemas.microsoft.com/office/drawing/2014/main" id="{CF080F34-6289-4751-AE3C-849A673B260C}"/>
              </a:ext>
            </a:extLst>
          </p:cNvPr>
          <p:cNvPicPr>
            <a:picLocks noChangeAspect="1"/>
          </p:cNvPicPr>
          <p:nvPr/>
        </p:nvPicPr>
        <p:blipFill>
          <a:blip r:embed="rId2"/>
          <a:stretch>
            <a:fillRect/>
          </a:stretch>
        </p:blipFill>
        <p:spPr>
          <a:xfrm>
            <a:off x="857250" y="1495251"/>
            <a:ext cx="8258175" cy="4021412"/>
          </a:xfrm>
          <a:prstGeom prst="rect">
            <a:avLst/>
          </a:prstGeom>
        </p:spPr>
      </p:pic>
      <p:pic>
        <p:nvPicPr>
          <p:cNvPr id="2" name="Picture 1" descr="E:\Master Folder 2017-18\Approved Logo by BOG\NIET logo_.png">
            <a:extLst>
              <a:ext uri="{FF2B5EF4-FFF2-40B4-BE49-F238E27FC236}">
                <a16:creationId xmlns:a16="http://schemas.microsoft.com/office/drawing/2014/main" id="{58F16735-3730-E903-2B61-706999EB4A43}"/>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794003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E16712-CFF6-4BD2-B853-7EDCE8A81F8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22</a:t>
            </a:fld>
            <a:endParaRPr lang="en-US" dirty="0"/>
          </a:p>
        </p:txBody>
      </p:sp>
      <p:sp>
        <p:nvSpPr>
          <p:cNvPr id="7" name="Title 1"/>
          <p:cNvSpPr txBox="1"/>
          <p:nvPr/>
        </p:nvSpPr>
        <p:spPr>
          <a:xfrm>
            <a:off x="1549612" y="38100"/>
            <a:ext cx="7543800" cy="65556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smtClean="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pic>
        <p:nvPicPr>
          <p:cNvPr id="2" name="Picture 1" descr="E:\Master Folder 2017-18\Approved Logo by BOG\NIET logo_.png"/>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ph type="ftr" sz="quarter" idx="11"/>
          </p:nvPr>
        </p:nvSpPr>
        <p:spPr>
          <a:xfrm>
            <a:off x="2514600" y="6343818"/>
            <a:ext cx="5638800" cy="273844"/>
          </a:xfrm>
        </p:spPr>
        <p:txBody>
          <a:bodyPr/>
          <a:lstStyle/>
          <a:p>
            <a:r>
              <a:rPr lang="en-US" dirty="0" smtClean="0"/>
              <a:t>Rupendra Kaushik                                      Introduction to </a:t>
            </a:r>
            <a:r>
              <a:rPr lang="en-US" dirty="0" err="1" smtClean="0"/>
              <a:t>laravel</a:t>
            </a:r>
            <a:r>
              <a:rPr lang="en-US" dirty="0" smtClean="0"/>
              <a:t>                         </a:t>
            </a:r>
            <a:r>
              <a:rPr lang="en-US" dirty="0"/>
              <a:t>Unit I</a:t>
            </a:r>
          </a:p>
        </p:txBody>
      </p:sp>
      <p:graphicFrame>
        <p:nvGraphicFramePr>
          <p:cNvPr id="5" name="Table 4"/>
          <p:cNvGraphicFramePr>
            <a:graphicFrameLocks noGrp="1"/>
          </p:cNvGraphicFramePr>
          <p:nvPr>
            <p:extLst>
              <p:ext uri="{D42A27DB-BD31-4B8C-83A1-F6EECF244321}">
                <p14:modId xmlns:p14="http://schemas.microsoft.com/office/powerpoint/2010/main" val="488504534"/>
              </p:ext>
            </p:extLst>
          </p:nvPr>
        </p:nvGraphicFramePr>
        <p:xfrm>
          <a:off x="1676400" y="1295399"/>
          <a:ext cx="5943600" cy="1214121"/>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404707">
                <a:tc>
                  <a:txBody>
                    <a:bodyPr/>
                    <a:lstStyle/>
                    <a:p>
                      <a:r>
                        <a:rPr lang="en-US" dirty="0" smtClean="0"/>
                        <a:t>Branch</a:t>
                      </a:r>
                      <a:endParaRPr lang="en-US" dirty="0"/>
                    </a:p>
                  </a:txBody>
                  <a:tcPr/>
                </a:tc>
                <a:tc>
                  <a:txBody>
                    <a:bodyPr/>
                    <a:lstStyle/>
                    <a:p>
                      <a:r>
                        <a:rPr lang="en-US" dirty="0" smtClean="0"/>
                        <a:t>Result</a:t>
                      </a:r>
                      <a:endParaRPr lang="en-US" dirty="0"/>
                    </a:p>
                  </a:txBody>
                  <a:tcPr/>
                </a:tc>
                <a:extLst>
                  <a:ext uri="{0D108BD9-81ED-4DB2-BD59-A6C34878D82A}">
                    <a16:rowId xmlns:a16="http://schemas.microsoft.com/office/drawing/2014/main" val="10000"/>
                  </a:ext>
                </a:extLst>
              </a:tr>
              <a:tr h="404707">
                <a:tc>
                  <a:txBody>
                    <a:bodyPr/>
                    <a:lstStyle/>
                    <a:p>
                      <a:r>
                        <a:rPr lang="en-US" dirty="0" smtClean="0"/>
                        <a:t>CSE</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10001"/>
                  </a:ext>
                </a:extLst>
              </a:tr>
              <a:tr h="404707">
                <a:tc>
                  <a:txBody>
                    <a:bodyPr/>
                    <a:lstStyle/>
                    <a:p>
                      <a:r>
                        <a:rPr lang="en-US" dirty="0" smtClean="0"/>
                        <a:t>IT</a:t>
                      </a:r>
                      <a:endParaRPr lang="en-US" dirty="0"/>
                    </a:p>
                  </a:txBody>
                  <a:tcPr/>
                </a:tc>
                <a:tc>
                  <a:txBody>
                    <a:bodyPr/>
                    <a:lstStyle/>
                    <a:p>
                      <a:r>
                        <a:rPr lang="en-US" dirty="0" smtClean="0"/>
                        <a:t>98%</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5491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US" sz="2000" b="0" i="0" dirty="0">
                <a:effectLst/>
              </a:rPr>
              <a:t>Before begin progressing with this tutorial, we assume that we are familiar with website development using PHP and MySQL also we should be familiar with HTML, Core PHP, and Advance PHP. We have applied Laravel version 5.1 in all the examples.</a:t>
            </a:r>
            <a:endParaRPr lang="en-US" sz="20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9" name="Picture 8" descr="E:\Master Folder 2017-18\Approved Logo by BOG\NIET logo_.png"/>
          <p:cNvPicPr/>
          <p:nvPr/>
        </p:nvPicPr>
        <p:blipFill>
          <a:blip r:embed="rId2"/>
          <a:srcRect/>
          <a:stretch>
            <a:fillRect/>
          </a:stretch>
        </p:blipFill>
        <p:spPr bwMode="auto">
          <a:xfrm>
            <a:off x="88900" y="18627"/>
            <a:ext cx="1287780" cy="685799"/>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B6364A-6790-437A-ACF3-316E3C58E70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447800" y="-2958"/>
            <a:ext cx="7696200" cy="61255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100" dirty="0"/>
              <a:t>Brief Introduction about the Subject with videos</a:t>
            </a:r>
          </a:p>
        </p:txBody>
      </p:sp>
      <p:sp>
        <p:nvSpPr>
          <p:cNvPr id="9" name="Content Placeholder 2"/>
          <p:cNvSpPr>
            <a:spLocks noGrp="1"/>
          </p:cNvSpPr>
          <p:nvPr>
            <p:ph idx="1"/>
          </p:nvPr>
        </p:nvSpPr>
        <p:spPr>
          <a:xfrm>
            <a:off x="685800" y="1657351"/>
            <a:ext cx="8286750" cy="3394472"/>
          </a:xfrm>
        </p:spPr>
        <p:txBody>
          <a:bodyPr>
            <a:normAutofit/>
          </a:bodyPr>
          <a:lstStyle/>
          <a:p>
            <a:pPr marL="0" indent="0" algn="just">
              <a:buNone/>
            </a:pPr>
            <a:endParaRPr lang="en-US" sz="2100" dirty="0"/>
          </a:p>
          <a:p>
            <a:pPr>
              <a:buNone/>
            </a:pPr>
            <a:endParaRPr lang="en-US" dirty="0"/>
          </a:p>
        </p:txBody>
      </p:sp>
      <p:sp>
        <p:nvSpPr>
          <p:cNvPr id="8" name="Content Placeholder 2"/>
          <p:cNvSpPr txBox="1">
            <a:spLocks/>
          </p:cNvSpPr>
          <p:nvPr/>
        </p:nvSpPr>
        <p:spPr>
          <a:xfrm>
            <a:off x="228600" y="1003501"/>
            <a:ext cx="8801100" cy="4197148"/>
          </a:xfrm>
          <a:prstGeom prst="rect">
            <a:avLst/>
          </a:prstGeom>
          <a:solidFill>
            <a:schemeClr val="accent3"/>
          </a:solidFill>
          <a:ln w="19050">
            <a:solidFill>
              <a:schemeClr val="tx1"/>
            </a:solidFill>
          </a:ln>
        </p:spPr>
        <p:txBody>
          <a:bodyPr vert="horz" lIns="68580" tIns="34290" rIns="68580" bIns="3429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2100" u="sng" dirty="0"/>
              <a:t>YouTube  /other  Video Links:</a:t>
            </a:r>
          </a:p>
          <a:p>
            <a:pPr>
              <a:lnSpc>
                <a:spcPct val="200000"/>
              </a:lnSpc>
            </a:pPr>
            <a:r>
              <a:rPr lang="en-US" sz="2100" u="sng" dirty="0">
                <a:hlinkClick r:id="rId2"/>
              </a:rPr>
              <a:t>https://www.youtube.com/watch?v=1onmPIe07yo&amp;ab_channel=Bitfumes</a:t>
            </a:r>
          </a:p>
          <a:p>
            <a:pPr>
              <a:lnSpc>
                <a:spcPct val="200000"/>
              </a:lnSpc>
            </a:pPr>
            <a:r>
              <a:rPr lang="en-US" sz="2100" u="sng" dirty="0">
                <a:hlinkClick r:id="rId2"/>
              </a:rPr>
              <a:t>https://www.youtube.com/watch?v=AhM4nAxaTLo&amp;ab_channel=StellaLi</a:t>
            </a:r>
          </a:p>
          <a:p>
            <a:pPr>
              <a:lnSpc>
                <a:spcPct val="200000"/>
              </a:lnSpc>
            </a:pPr>
            <a:r>
              <a:rPr lang="en-US" sz="2100" u="sng" dirty="0">
                <a:hlinkClick r:id="rId2"/>
              </a:rPr>
              <a:t>https://www.youtube.com/watch?v=AEVhRhD2Wk&amp;ab_channel=MattSocha</a:t>
            </a:r>
          </a:p>
          <a:p>
            <a:pPr>
              <a:lnSpc>
                <a:spcPct val="200000"/>
              </a:lnSpc>
            </a:pPr>
            <a:r>
              <a:rPr lang="en-US" sz="2100" u="sng" dirty="0">
                <a:hlinkClick r:id="rId2"/>
              </a:rPr>
              <a:t>https://www.youtube.com/watch?v=DfslJ-kaZXA&amp;ab_channel=GeekyShows</a:t>
            </a:r>
            <a:endParaRPr lang="en-US" sz="2100" u="sng" dirty="0"/>
          </a:p>
          <a:p>
            <a:pPr>
              <a:lnSpc>
                <a:spcPct val="200000"/>
              </a:lnSpc>
            </a:pPr>
            <a:endParaRPr lang="en-US" sz="2100" u="sng" dirty="0"/>
          </a:p>
          <a:p>
            <a:pPr marL="0" indent="0">
              <a:lnSpc>
                <a:spcPct val="200000"/>
              </a:lnSpc>
              <a:buNone/>
            </a:pPr>
            <a:endParaRPr lang="en-US" sz="2100" u="sng" dirty="0"/>
          </a:p>
        </p:txBody>
      </p:sp>
      <p:pic>
        <p:nvPicPr>
          <p:cNvPr id="2" name="Picture 1" descr="E:\Master Folder 2017-18\Approved Logo by BOG\NIET logo_.png">
            <a:extLst>
              <a:ext uri="{FF2B5EF4-FFF2-40B4-BE49-F238E27FC236}">
                <a16:creationId xmlns:a16="http://schemas.microsoft.com/office/drawing/2014/main" id="{EEFB7098-5FF1-2754-D4D5-341DC0DD45C7}"/>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799673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lvl="0" algn="just"/>
            <a:r>
              <a:rPr lang="en-US" sz="2000" b="0" baseline="0" dirty="0"/>
              <a:t>Laravel design patter, Laravel blade template engine, Artisan command, Login with username or email, Register with </a:t>
            </a:r>
            <a:r>
              <a:rPr lang="en-IN" sz="2000" b="0" baseline="0" dirty="0"/>
              <a:t>username or email, Logout, Validate request data (required, unique, etc..), Protecting </a:t>
            </a:r>
            <a:r>
              <a:rPr lang="en-US" sz="2000" b="0" baseline="0" dirty="0"/>
              <a:t>Router, Password Confirmation, Social &amp; Other Authentication method, Show success / Failure message, Faker PHP library, Create data seeder, Seed data, </a:t>
            </a:r>
            <a:r>
              <a:rPr lang="en-US" sz="2000" b="0" baseline="0" dirty="0" err="1"/>
              <a:t>Localisation</a:t>
            </a:r>
            <a:r>
              <a:rPr lang="en-US" sz="2000" b="0" baseline="0" dirty="0"/>
              <a:t>, Model Factories.</a:t>
            </a:r>
            <a:endParaRPr lang="en-IN" sz="2000" b="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Unit Content</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007900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US" sz="2000" dirty="0"/>
              <a:t>In this unit Student  will learn Laravel Authentication. </a:t>
            </a:r>
          </a:p>
          <a:p>
            <a:pPr algn="just"/>
            <a:r>
              <a:rPr lang="en-US" sz="2000" b="0" i="0" dirty="0">
                <a:effectLst/>
              </a:rPr>
              <a:t>Laravel attempts to take the pain out of development by easing common tasks used in the majority of web projects, such as authentication, routing, sessions, and caching. </a:t>
            </a:r>
          </a:p>
          <a:p>
            <a:pPr algn="just"/>
            <a:r>
              <a:rPr lang="en-US" sz="2000" b="0" i="0" dirty="0">
                <a:effectLst/>
              </a:rPr>
              <a:t>Laravel aims to make the development process a pleasing one for the developer without sacrificing application functionality. </a:t>
            </a:r>
          </a:p>
          <a:p>
            <a:pPr lvl="0" algn="just"/>
            <a:endParaRPr lang="en-IN" sz="20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Unit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7550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14174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200" b="1" dirty="0"/>
              <a:t>Topic :</a:t>
            </a:r>
            <a:r>
              <a:rPr lang="en-US" sz="2200" b="1" baseline="0" dirty="0"/>
              <a:t>Laravel design patter</a:t>
            </a:r>
            <a:endParaRPr lang="en-IN" sz="2200" b="1" i="0" dirty="0">
              <a:solidFill>
                <a:srgbClr val="610B38"/>
              </a:solidFill>
              <a:effectLst/>
              <a:latin typeface="erdana"/>
            </a:endParaRPr>
          </a:p>
          <a:p>
            <a:pPr lvl="0" algn="just"/>
            <a:r>
              <a:rPr lang="en-US" sz="1800" baseline="0" dirty="0"/>
              <a:t>Laravel design </a:t>
            </a:r>
            <a:r>
              <a:rPr lang="en-US" sz="1800" i="0" dirty="0">
                <a:solidFill>
                  <a:srgbClr val="202124"/>
                </a:solidFill>
                <a:effectLst/>
                <a:latin typeface="arial" panose="020B0604020202020204" pitchFamily="34" charset="0"/>
              </a:rPr>
              <a:t>pattern aims to separate each algorithm into separate components so that they can be reused or combined in other parts of the application easily. This approach also brings flexibility and makes it easy to change an algorithm system wide.</a:t>
            </a:r>
            <a:endParaRPr lang="en-IN" sz="18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541578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i="0" dirty="0">
                <a:solidFill>
                  <a:srgbClr val="333333"/>
                </a:solidFill>
                <a:effectLst/>
                <a:latin typeface="+mj-lt"/>
              </a:rPr>
              <a:t>Every </a:t>
            </a:r>
            <a:r>
              <a:rPr lang="en-US" sz="1800" i="0" u="none" strike="noStrike" dirty="0">
                <a:effectLst/>
                <a:latin typeface="+mj-lt"/>
              </a:rPr>
              <a:t>programming language</a:t>
            </a:r>
            <a:r>
              <a:rPr lang="en-US" sz="1800" i="0" dirty="0">
                <a:effectLst/>
                <a:latin typeface="+mj-lt"/>
              </a:rPr>
              <a:t> has </a:t>
            </a:r>
            <a:r>
              <a:rPr lang="en-US" sz="1800" i="0" dirty="0">
                <a:solidFill>
                  <a:srgbClr val="333333"/>
                </a:solidFill>
                <a:effectLst/>
                <a:latin typeface="+mj-lt"/>
              </a:rPr>
              <a:t>a specific design pattern. </a:t>
            </a:r>
            <a:r>
              <a:rPr lang="en-US" sz="1800" dirty="0">
                <a:solidFill>
                  <a:srgbClr val="333333"/>
                </a:solidFill>
                <a:latin typeface="+mj-lt"/>
              </a:rPr>
              <a:t> This is design pattern categories into 6 parts.</a:t>
            </a:r>
          </a:p>
          <a:p>
            <a:pPr algn="l" fontAlgn="base">
              <a:buFont typeface="+mj-lt"/>
              <a:buAutoNum type="arabicPeriod"/>
            </a:pPr>
            <a:r>
              <a:rPr lang="en-IN" sz="1800" i="0" dirty="0">
                <a:solidFill>
                  <a:srgbClr val="333333"/>
                </a:solidFill>
                <a:effectLst/>
                <a:latin typeface="+mj-lt"/>
              </a:rPr>
              <a:t>Builder pattern</a:t>
            </a:r>
          </a:p>
          <a:p>
            <a:pPr algn="l" fontAlgn="base">
              <a:buFont typeface="+mj-lt"/>
              <a:buAutoNum type="arabicPeriod"/>
            </a:pPr>
            <a:r>
              <a:rPr lang="en-IN" sz="1800" i="0" dirty="0">
                <a:solidFill>
                  <a:srgbClr val="333333"/>
                </a:solidFill>
                <a:effectLst/>
                <a:latin typeface="+mj-lt"/>
              </a:rPr>
              <a:t>Factory pattern</a:t>
            </a:r>
          </a:p>
          <a:p>
            <a:pPr algn="l" fontAlgn="base">
              <a:buFont typeface="+mj-lt"/>
              <a:buAutoNum type="arabicPeriod"/>
            </a:pPr>
            <a:r>
              <a:rPr lang="en-IN" sz="1800" i="0" dirty="0">
                <a:solidFill>
                  <a:srgbClr val="333333"/>
                </a:solidFill>
                <a:effectLst/>
                <a:latin typeface="+mj-lt"/>
              </a:rPr>
              <a:t>Strategy pattern</a:t>
            </a:r>
          </a:p>
          <a:p>
            <a:pPr algn="l" fontAlgn="base">
              <a:buFont typeface="+mj-lt"/>
              <a:buAutoNum type="arabicPeriod"/>
            </a:pPr>
            <a:r>
              <a:rPr lang="en-IN" sz="1800" i="0" dirty="0">
                <a:solidFill>
                  <a:srgbClr val="333333"/>
                </a:solidFill>
                <a:effectLst/>
                <a:latin typeface="+mj-lt"/>
              </a:rPr>
              <a:t>Provider pattern</a:t>
            </a:r>
          </a:p>
          <a:p>
            <a:pPr algn="l" fontAlgn="base">
              <a:buFont typeface="+mj-lt"/>
              <a:buAutoNum type="arabicPeriod"/>
            </a:pPr>
            <a:r>
              <a:rPr lang="en-IN" sz="1800" i="0" dirty="0">
                <a:solidFill>
                  <a:srgbClr val="333333"/>
                </a:solidFill>
                <a:effectLst/>
                <a:latin typeface="+mj-lt"/>
              </a:rPr>
              <a:t>Repository pattern</a:t>
            </a:r>
          </a:p>
          <a:p>
            <a:pPr algn="l" fontAlgn="base">
              <a:buFont typeface="+mj-lt"/>
              <a:buAutoNum type="arabicPeriod"/>
            </a:pPr>
            <a:r>
              <a:rPr lang="en-IN" sz="1800" i="0" dirty="0">
                <a:solidFill>
                  <a:srgbClr val="333333"/>
                </a:solidFill>
                <a:effectLst/>
                <a:latin typeface="+mj-lt"/>
              </a:rPr>
              <a:t>Facade pattern</a:t>
            </a:r>
          </a:p>
          <a:p>
            <a:pPr marL="0" indent="0" algn="l" fontAlgn="base">
              <a:buNone/>
            </a:pPr>
            <a:endParaRPr lang="en-IN" sz="1800" i="0" dirty="0">
              <a:solidFill>
                <a:srgbClr val="333333"/>
              </a:solidFill>
              <a:effectLst/>
              <a:latin typeface="+mj-lt"/>
            </a:endParaRPr>
          </a:p>
          <a:p>
            <a:pPr marL="0" indent="0" algn="l" fontAlgn="base">
              <a:buNone/>
            </a:pPr>
            <a:r>
              <a:rPr lang="en-US" sz="1800" b="1" i="0" dirty="0">
                <a:solidFill>
                  <a:srgbClr val="222222"/>
                </a:solidFill>
                <a:effectLst/>
                <a:latin typeface="+mj-lt"/>
              </a:rPr>
              <a:t>1.Builder pattern:</a:t>
            </a:r>
            <a:endParaRPr lang="en-US" sz="1800" b="0" i="0" dirty="0">
              <a:solidFill>
                <a:srgbClr val="222222"/>
              </a:solidFill>
              <a:effectLst/>
              <a:latin typeface="+mj-lt"/>
            </a:endParaRPr>
          </a:p>
          <a:p>
            <a:pPr algn="l" fontAlgn="base"/>
            <a:r>
              <a:rPr lang="en-US" sz="1800" b="0" i="0" dirty="0">
                <a:solidFill>
                  <a:srgbClr val="333333"/>
                </a:solidFill>
                <a:effectLst/>
                <a:latin typeface="+mj-lt"/>
              </a:rPr>
              <a:t>The Builder pattern is one of the main design patterns of Laravel. It separates the construction of a complex object from its representation so that the same construction process can create different representations. A builder is good for creating complex products.</a:t>
            </a:r>
          </a:p>
          <a:p>
            <a:pPr algn="just"/>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a:t>
            </a:r>
            <a:r>
              <a:rPr lang="en-US" sz="2400" b="0" baseline="0" dirty="0" smtClean="0"/>
              <a:t>pattern</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707837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7528"/>
            <a:ext cx="8229600" cy="5275694"/>
          </a:xfrm>
        </p:spPr>
        <p:txBody>
          <a:bodyPr>
            <a:noAutofit/>
          </a:bodyPr>
          <a:lstStyle/>
          <a:p>
            <a:pPr marL="0" indent="0" algn="just">
              <a:buNone/>
            </a:pPr>
            <a:r>
              <a:rPr lang="en-US" sz="1800" i="0" dirty="0">
                <a:solidFill>
                  <a:srgbClr val="333333"/>
                </a:solidFill>
                <a:effectLst/>
                <a:latin typeface="+mj-lt"/>
              </a:rPr>
              <a:t>A real-life example of the Builder pattern is the construction of a car. Let’s think we have a builder class called </a:t>
            </a:r>
            <a:r>
              <a:rPr lang="en-US" sz="1800" i="0" dirty="0" err="1">
                <a:solidFill>
                  <a:srgbClr val="333333"/>
                </a:solidFill>
                <a:effectLst/>
                <a:latin typeface="+mj-lt"/>
              </a:rPr>
              <a:t>CarBuilder</a:t>
            </a:r>
            <a:r>
              <a:rPr lang="en-US" sz="1800" i="0" dirty="0">
                <a:solidFill>
                  <a:srgbClr val="333333"/>
                </a:solidFill>
                <a:effectLst/>
                <a:latin typeface="+mj-lt"/>
              </a:rPr>
              <a:t>.</a:t>
            </a:r>
          </a:p>
          <a:p>
            <a:pPr marL="0" indent="0">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CarBuilder</a:t>
            </a:r>
            <a:endParaRPr lang="en-US" sz="1800" b="1" i="0" dirty="0">
              <a:solidFill>
                <a:schemeClr val="tx2">
                  <a:lumMod val="60000"/>
                  <a:lumOff val="40000"/>
                </a:schemeClr>
              </a:solidFill>
              <a:effectLst/>
              <a:latin typeface="+mj-lt"/>
            </a:endParaRPr>
          </a:p>
          <a:p>
            <a:pPr marL="0" indent="0">
              <a:buNone/>
            </a:pPr>
            <a:r>
              <a:rPr lang="en-US" sz="1800" b="1" i="0" dirty="0">
                <a:solidFill>
                  <a:schemeClr val="tx2">
                    <a:lumMod val="60000"/>
                    <a:lumOff val="40000"/>
                  </a:schemeClr>
                </a:solidFill>
                <a:effectLst/>
                <a:latin typeface="+mj-lt"/>
              </a:rPr>
              <a:t>{</a:t>
            </a:r>
          </a:p>
          <a:p>
            <a:pPr marL="0" indent="0">
              <a:buNone/>
            </a:pPr>
            <a:r>
              <a:rPr lang="en-US" sz="1800" b="1" i="0" dirty="0">
                <a:solidFill>
                  <a:schemeClr val="tx2">
                    <a:lumMod val="60000"/>
                    <a:lumOff val="40000"/>
                  </a:schemeClr>
                </a:solidFill>
                <a:effectLst/>
                <a:latin typeface="+mj-lt"/>
              </a:rPr>
              <a:t>    public function make(</a:t>
            </a:r>
            <a:r>
              <a:rPr lang="en-US" sz="1800" b="1" i="0" dirty="0" err="1">
                <a:solidFill>
                  <a:schemeClr val="tx2">
                    <a:lumMod val="60000"/>
                    <a:lumOff val="40000"/>
                  </a:schemeClr>
                </a:solidFill>
                <a:effectLst/>
                <a:latin typeface="+mj-lt"/>
              </a:rPr>
              <a:t>CarBuilderInterface</a:t>
            </a:r>
            <a:r>
              <a:rPr lang="en-US" sz="1800" b="1" i="0" dirty="0">
                <a:solidFill>
                  <a:schemeClr val="tx2">
                    <a:lumMod val="60000"/>
                    <a:lumOff val="40000"/>
                  </a:schemeClr>
                </a:solidFill>
                <a:effectLst/>
                <a:latin typeface="+mj-lt"/>
              </a:rPr>
              <a:t> $car):Car {</a:t>
            </a:r>
          </a:p>
          <a:p>
            <a:pPr marL="0" indent="0">
              <a:buNone/>
            </a:pPr>
            <a:r>
              <a:rPr lang="en-US" sz="1800" b="1" i="0" dirty="0">
                <a:solidFill>
                  <a:schemeClr val="tx2">
                    <a:lumMod val="60000"/>
                    <a:lumOff val="40000"/>
                  </a:schemeClr>
                </a:solidFill>
                <a:effectLst/>
                <a:latin typeface="+mj-lt"/>
              </a:rPr>
              <a:t>        $car-&gt;start();</a:t>
            </a:r>
          </a:p>
          <a:p>
            <a:pPr marL="0" indent="0">
              <a:buNone/>
            </a:pPr>
            <a:r>
              <a:rPr lang="en-US" sz="1800" b="1" i="0" dirty="0">
                <a:solidFill>
                  <a:schemeClr val="tx2">
                    <a:lumMod val="60000"/>
                    <a:lumOff val="40000"/>
                  </a:schemeClr>
                </a:solidFill>
                <a:effectLst/>
                <a:latin typeface="+mj-lt"/>
              </a:rPr>
              <a:t>        $car-&gt;break();</a:t>
            </a:r>
          </a:p>
          <a:p>
            <a:pPr marL="0" indent="0">
              <a:buNone/>
            </a:pPr>
            <a:r>
              <a:rPr lang="en-US" sz="1800" b="1" i="0" dirty="0">
                <a:solidFill>
                  <a:schemeClr val="tx2">
                    <a:lumMod val="60000"/>
                    <a:lumOff val="40000"/>
                  </a:schemeClr>
                </a:solidFill>
                <a:effectLst/>
                <a:latin typeface="+mj-lt"/>
              </a:rPr>
              <a:t>        return $car;</a:t>
            </a:r>
            <a:r>
              <a:rPr lang="en-US" sz="1800" b="1" dirty="0">
                <a:solidFill>
                  <a:schemeClr val="tx2">
                    <a:lumMod val="60000"/>
                    <a:lumOff val="40000"/>
                  </a:schemeClr>
                </a:solidFill>
                <a:latin typeface="+mj-lt"/>
              </a:rPr>
              <a:t>  </a:t>
            </a:r>
            <a:r>
              <a:rPr lang="en-US" sz="1800" b="1" i="0" dirty="0">
                <a:solidFill>
                  <a:schemeClr val="tx2">
                    <a:lumMod val="60000"/>
                    <a:lumOff val="40000"/>
                  </a:schemeClr>
                </a:solidFill>
                <a:effectLst/>
                <a:latin typeface="+mj-lt"/>
              </a:rPr>
              <a:t>}</a:t>
            </a:r>
          </a:p>
          <a:p>
            <a:pPr marL="0" indent="0">
              <a:buNone/>
            </a:pPr>
            <a:r>
              <a:rPr lang="en-US" sz="1800" b="1" i="0" dirty="0">
                <a:solidFill>
                  <a:schemeClr val="tx2">
                    <a:lumMod val="60000"/>
                    <a:lumOff val="40000"/>
                  </a:schemeClr>
                </a:solidFill>
                <a:effectLst/>
                <a:latin typeface="+mj-lt"/>
              </a:rPr>
              <a:t>}</a:t>
            </a:r>
          </a:p>
          <a:p>
            <a:pPr marL="0" indent="0" algn="just">
              <a:buNone/>
            </a:pPr>
            <a:r>
              <a:rPr lang="en-US" sz="1800" i="0" dirty="0">
                <a:solidFill>
                  <a:srgbClr val="333333"/>
                </a:solidFill>
                <a:effectLst/>
                <a:latin typeface="+mj-lt"/>
              </a:rPr>
              <a:t>It returns an object which implements the Car interface. Those start() and break() methods are defined into </a:t>
            </a:r>
            <a:r>
              <a:rPr lang="en-US" sz="1800" i="0" dirty="0" err="1">
                <a:solidFill>
                  <a:srgbClr val="333333"/>
                </a:solidFill>
                <a:effectLst/>
                <a:latin typeface="+mj-lt"/>
              </a:rPr>
              <a:t>CarBuilderInterface</a:t>
            </a:r>
            <a:r>
              <a:rPr lang="en-US" sz="1800" i="0" dirty="0">
                <a:solidFill>
                  <a:srgbClr val="333333"/>
                </a:solidFill>
                <a:effectLst/>
                <a:latin typeface="+mj-lt"/>
              </a:rPr>
              <a:t> initially.</a:t>
            </a:r>
          </a:p>
          <a:p>
            <a:pPr marL="0" indent="0" algn="just">
              <a:buNone/>
            </a:pPr>
            <a:r>
              <a:rPr lang="en-US" sz="1800" b="1" i="0" dirty="0">
                <a:solidFill>
                  <a:schemeClr val="tx2">
                    <a:lumMod val="60000"/>
                    <a:lumOff val="40000"/>
                  </a:schemeClr>
                </a:solidFill>
                <a:effectLst/>
                <a:latin typeface="+mj-lt"/>
              </a:rPr>
              <a:t>interface </a:t>
            </a:r>
            <a:r>
              <a:rPr lang="en-US" sz="1800" b="1" i="0" dirty="0" err="1">
                <a:solidFill>
                  <a:schemeClr val="tx2">
                    <a:lumMod val="60000"/>
                    <a:lumOff val="40000"/>
                  </a:schemeClr>
                </a:solidFill>
                <a:effectLst/>
                <a:latin typeface="+mj-lt"/>
              </a:rPr>
              <a:t>CarBuilderInterface</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start();</a:t>
            </a:r>
          </a:p>
          <a:p>
            <a:pPr marL="0" indent="0" algn="just">
              <a:buNone/>
            </a:pPr>
            <a:r>
              <a:rPr lang="en-US" sz="1800" b="1" i="0" dirty="0">
                <a:solidFill>
                  <a:schemeClr val="tx2">
                    <a:lumMod val="60000"/>
                    <a:lumOff val="40000"/>
                  </a:schemeClr>
                </a:solidFill>
                <a:effectLst/>
                <a:latin typeface="+mj-lt"/>
              </a:rPr>
              <a:t>    public function break();</a:t>
            </a:r>
          </a:p>
          <a:p>
            <a:pPr marL="0" indent="0" algn="just">
              <a:buNone/>
            </a:pPr>
            <a:r>
              <a:rPr lang="en-US" sz="1800" b="1" i="0" dirty="0">
                <a:solidFill>
                  <a:schemeClr val="tx2">
                    <a:lumMod val="60000"/>
                    <a:lumOff val="40000"/>
                  </a:schemeClr>
                </a:solidFill>
                <a:effectLst/>
                <a:latin typeface="+mj-lt"/>
              </a:rPr>
              <a:t>}</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a:t>
            </a:r>
            <a:r>
              <a:rPr lang="en-US" sz="2400" b="0" baseline="0" dirty="0" smtClean="0"/>
              <a:t>pattern</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614959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D8CC51-1986-426A-B09A-D78A1C18A989}"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90226" y="8466"/>
            <a:ext cx="7719907" cy="60113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a:latin typeface="Times New Roman" pitchFamily="18" charset="0"/>
                <a:cs typeface="Times New Roman" pitchFamily="18" charset="0"/>
              </a:rPr>
              <a:t>Evaluation Scheme</a:t>
            </a:r>
          </a:p>
        </p:txBody>
      </p:sp>
      <p:pic>
        <p:nvPicPr>
          <p:cNvPr id="4099" name="Picture 3" descr="C:\Users\GOLU\Desktop\full stack\EVALUATION .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43000"/>
            <a:ext cx="8001000" cy="38933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E:\Master Folder 2017-18\Approved Logo by BOG\NIET logo_.png">
            <a:extLst>
              <a:ext uri="{FF2B5EF4-FFF2-40B4-BE49-F238E27FC236}">
                <a16:creationId xmlns:a16="http://schemas.microsoft.com/office/drawing/2014/main" id="{8224FFA4-0147-5DAF-0C93-1F03D8A25B55}"/>
              </a:ext>
            </a:extLst>
          </p:cNvPr>
          <p:cNvPicPr/>
          <p:nvPr/>
        </p:nvPicPr>
        <p:blipFill>
          <a:blip r:embed="rId3"/>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153018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66018"/>
            <a:ext cx="8229600" cy="4525963"/>
          </a:xfrm>
        </p:spPr>
        <p:txBody>
          <a:bodyPr>
            <a:noAutofit/>
          </a:bodyPr>
          <a:lstStyle/>
          <a:p>
            <a:pPr marL="0" indent="0" algn="just">
              <a:buNone/>
            </a:pPr>
            <a:r>
              <a:rPr lang="en-US" sz="1800" dirty="0">
                <a:latin typeface="+mj-lt"/>
              </a:rPr>
              <a:t>Now, if we want to make a new car, at first we have to create an object of the </a:t>
            </a:r>
            <a:r>
              <a:rPr lang="en-US" sz="1800" dirty="0" err="1">
                <a:latin typeface="+mj-lt"/>
              </a:rPr>
              <a:t>CarBuilder</a:t>
            </a:r>
            <a:r>
              <a:rPr lang="en-US" sz="1800" dirty="0">
                <a:latin typeface="+mj-lt"/>
              </a:rPr>
              <a:t> class and then create a new car using builder which returns the Car instance. The code of creating an object of the </a:t>
            </a:r>
            <a:r>
              <a:rPr lang="en-US" sz="1800" dirty="0" err="1">
                <a:latin typeface="+mj-lt"/>
              </a:rPr>
              <a:t>CarBuilder</a:t>
            </a:r>
            <a:r>
              <a:rPr lang="en-US" sz="1800" dirty="0">
                <a:latin typeface="+mj-lt"/>
              </a:rPr>
              <a:t> is given below-</a:t>
            </a:r>
          </a:p>
          <a:p>
            <a:pPr marL="0" indent="0" algn="just">
              <a:buNone/>
            </a:pPr>
            <a:r>
              <a:rPr lang="en-US" sz="1800" b="1" dirty="0">
                <a:solidFill>
                  <a:schemeClr val="tx2">
                    <a:lumMod val="60000"/>
                    <a:lumOff val="40000"/>
                  </a:schemeClr>
                </a:solidFill>
                <a:latin typeface="+mj-lt"/>
              </a:rPr>
              <a:t>class </a:t>
            </a:r>
            <a:r>
              <a:rPr lang="en-US" sz="1800" b="1" dirty="0" err="1">
                <a:solidFill>
                  <a:schemeClr val="tx2">
                    <a:lumMod val="60000"/>
                    <a:lumOff val="40000"/>
                  </a:schemeClr>
                </a:solidFill>
                <a:latin typeface="+mj-lt"/>
              </a:rPr>
              <a:t>CarBuilder</a:t>
            </a:r>
            <a:r>
              <a:rPr lang="en-US" sz="1800" b="1" dirty="0">
                <a:solidFill>
                  <a:schemeClr val="tx2">
                    <a:lumMod val="60000"/>
                    <a:lumOff val="40000"/>
                  </a:schemeClr>
                </a:solidFill>
                <a:latin typeface="+mj-lt"/>
              </a:rPr>
              <a:t>{</a:t>
            </a:r>
          </a:p>
          <a:p>
            <a:pPr marL="0" indent="0" algn="just">
              <a:buNone/>
            </a:pPr>
            <a:r>
              <a:rPr lang="en-US" sz="1800" b="1" dirty="0">
                <a:solidFill>
                  <a:schemeClr val="tx2">
                    <a:lumMod val="60000"/>
                    <a:lumOff val="40000"/>
                  </a:schemeClr>
                </a:solidFill>
                <a:latin typeface="+mj-lt"/>
              </a:rPr>
              <a:t>    public function make(</a:t>
            </a:r>
            <a:r>
              <a:rPr lang="en-US" sz="1800" b="1" dirty="0" err="1">
                <a:solidFill>
                  <a:schemeClr val="tx2">
                    <a:lumMod val="60000"/>
                    <a:lumOff val="40000"/>
                  </a:schemeClr>
                </a:solidFill>
                <a:latin typeface="+mj-lt"/>
              </a:rPr>
              <a:t>CarBuilderInterface</a:t>
            </a:r>
            <a:r>
              <a:rPr lang="en-US" sz="1800" b="1" dirty="0">
                <a:solidFill>
                  <a:schemeClr val="tx2">
                    <a:lumMod val="60000"/>
                    <a:lumOff val="40000"/>
                  </a:schemeClr>
                </a:solidFill>
                <a:latin typeface="+mj-lt"/>
              </a:rPr>
              <a:t> $car):Car</a:t>
            </a:r>
          </a:p>
          <a:p>
            <a:pPr marL="0" indent="0" algn="just">
              <a:buNone/>
            </a:pPr>
            <a:r>
              <a:rPr lang="en-US" sz="1800" b="1" dirty="0">
                <a:solidFill>
                  <a:schemeClr val="tx2">
                    <a:lumMod val="60000"/>
                    <a:lumOff val="40000"/>
                  </a:schemeClr>
                </a:solidFill>
                <a:latin typeface="+mj-lt"/>
              </a:rPr>
              <a:t>    {</a:t>
            </a:r>
          </a:p>
          <a:p>
            <a:pPr marL="0" indent="0" algn="just">
              <a:buNone/>
            </a:pPr>
            <a:r>
              <a:rPr lang="en-US" sz="1800" b="1" dirty="0">
                <a:solidFill>
                  <a:schemeClr val="tx2">
                    <a:lumMod val="60000"/>
                    <a:lumOff val="40000"/>
                  </a:schemeClr>
                </a:solidFill>
                <a:latin typeface="+mj-lt"/>
              </a:rPr>
              <a:t>        $car-&gt;start();</a:t>
            </a:r>
          </a:p>
          <a:p>
            <a:pPr marL="0" indent="0" algn="just">
              <a:buNone/>
            </a:pPr>
            <a:r>
              <a:rPr lang="en-US" sz="1800" b="1" dirty="0">
                <a:solidFill>
                  <a:schemeClr val="tx2">
                    <a:lumMod val="60000"/>
                    <a:lumOff val="40000"/>
                  </a:schemeClr>
                </a:solidFill>
                <a:latin typeface="+mj-lt"/>
              </a:rPr>
              <a:t>        $car-&gt;break();</a:t>
            </a:r>
          </a:p>
          <a:p>
            <a:pPr marL="0" indent="0" algn="just">
              <a:buNone/>
            </a:pPr>
            <a:r>
              <a:rPr lang="en-US" sz="1800" b="1" dirty="0">
                <a:solidFill>
                  <a:schemeClr val="tx2">
                    <a:lumMod val="60000"/>
                    <a:lumOff val="40000"/>
                  </a:schemeClr>
                </a:solidFill>
                <a:latin typeface="+mj-lt"/>
              </a:rPr>
              <a:t>        return $car;</a:t>
            </a:r>
          </a:p>
          <a:p>
            <a:pPr marL="0" indent="0" algn="just">
              <a:buNone/>
            </a:pPr>
            <a:r>
              <a:rPr lang="en-US" sz="1800" b="1" dirty="0">
                <a:solidFill>
                  <a:schemeClr val="tx2">
                    <a:lumMod val="60000"/>
                    <a:lumOff val="40000"/>
                  </a:schemeClr>
                </a:solidFill>
                <a:latin typeface="+mj-lt"/>
              </a:rPr>
              <a:t>    }</a:t>
            </a:r>
          </a:p>
          <a:p>
            <a:pPr marL="0" indent="0" algn="just">
              <a:buNone/>
            </a:pPr>
            <a:r>
              <a:rPr lang="en-US" sz="1800" b="1" dirty="0">
                <a:solidFill>
                  <a:schemeClr val="tx2">
                    <a:lumMod val="60000"/>
                    <a:lumOff val="40000"/>
                  </a:schemeClr>
                </a:solidFill>
                <a:latin typeface="+mj-lt"/>
              </a:rPr>
              <a:t>}</a:t>
            </a:r>
          </a:p>
          <a:p>
            <a:pPr marL="0" indent="0" algn="just">
              <a:buNone/>
            </a:pPr>
            <a:r>
              <a:rPr lang="en-US" sz="1800" dirty="0">
                <a:latin typeface="+mj-lt"/>
              </a:rPr>
              <a:t>//Create a object of </a:t>
            </a:r>
            <a:r>
              <a:rPr lang="en-US" sz="1800" dirty="0" err="1">
                <a:latin typeface="+mj-lt"/>
              </a:rPr>
              <a:t>CarBuilder</a:t>
            </a:r>
            <a:r>
              <a:rPr lang="en-US" sz="1800" dirty="0">
                <a:latin typeface="+mj-lt"/>
              </a:rPr>
              <a:t> class</a:t>
            </a:r>
          </a:p>
          <a:p>
            <a:pPr marL="0" indent="0" algn="just">
              <a:buNone/>
            </a:pPr>
            <a:r>
              <a:rPr lang="en-US" sz="1800" b="1" dirty="0">
                <a:solidFill>
                  <a:schemeClr val="tx2">
                    <a:lumMod val="60000"/>
                    <a:lumOff val="40000"/>
                  </a:schemeClr>
                </a:solidFill>
                <a:latin typeface="+mj-lt"/>
              </a:rPr>
              <a:t>$</a:t>
            </a:r>
            <a:r>
              <a:rPr lang="en-US" sz="1800" b="1" dirty="0" err="1">
                <a:solidFill>
                  <a:schemeClr val="tx2">
                    <a:lumMod val="60000"/>
                    <a:lumOff val="40000"/>
                  </a:schemeClr>
                </a:solidFill>
                <a:latin typeface="+mj-lt"/>
              </a:rPr>
              <a:t>carBuilder</a:t>
            </a:r>
            <a:r>
              <a:rPr lang="en-US" sz="1800" b="1" dirty="0">
                <a:solidFill>
                  <a:schemeClr val="tx2">
                    <a:lumMod val="60000"/>
                    <a:lumOff val="40000"/>
                  </a:schemeClr>
                </a:solidFill>
                <a:latin typeface="+mj-lt"/>
              </a:rPr>
              <a:t>= new </a:t>
            </a:r>
            <a:r>
              <a:rPr lang="en-US" sz="1800" b="1" dirty="0" err="1">
                <a:solidFill>
                  <a:schemeClr val="tx2">
                    <a:lumMod val="60000"/>
                    <a:lumOff val="40000"/>
                  </a:schemeClr>
                </a:solidFill>
                <a:latin typeface="+mj-lt"/>
              </a:rPr>
              <a:t>CarBuilder</a:t>
            </a:r>
            <a:r>
              <a:rPr lang="en-US" sz="1800" b="1" dirty="0">
                <a:solidFill>
                  <a:schemeClr val="tx2">
                    <a:lumMod val="60000"/>
                    <a:lumOff val="40000"/>
                  </a:schemeClr>
                </a:solidFill>
                <a:latin typeface="+mj-lt"/>
              </a:rPr>
              <a:t>();</a:t>
            </a:r>
          </a:p>
          <a:p>
            <a:pPr marL="0" indent="0" algn="just">
              <a:buNone/>
            </a:pPr>
            <a:r>
              <a:rPr lang="en-US" sz="1800" dirty="0">
                <a:latin typeface="+mj-lt"/>
              </a:rPr>
              <a:t>//Create car using builder which returns Car instance</a:t>
            </a:r>
          </a:p>
          <a:p>
            <a:pPr marL="0" indent="0" algn="just">
              <a:buNone/>
            </a:pPr>
            <a:r>
              <a:rPr lang="en-US" sz="1800" b="1" dirty="0">
                <a:solidFill>
                  <a:schemeClr val="tx2">
                    <a:lumMod val="60000"/>
                    <a:lumOff val="40000"/>
                  </a:schemeClr>
                </a:solidFill>
                <a:latin typeface="+mj-lt"/>
              </a:rPr>
              <a:t>$car= $</a:t>
            </a:r>
            <a:r>
              <a:rPr lang="en-US" sz="1800" b="1" dirty="0" err="1">
                <a:solidFill>
                  <a:schemeClr val="tx2">
                    <a:lumMod val="60000"/>
                    <a:lumOff val="40000"/>
                  </a:schemeClr>
                </a:solidFill>
                <a:latin typeface="+mj-lt"/>
              </a:rPr>
              <a:t>carBuilder</a:t>
            </a:r>
            <a:r>
              <a:rPr lang="en-US" sz="1800" b="1" dirty="0">
                <a:solidFill>
                  <a:schemeClr val="tx2">
                    <a:lumMod val="60000"/>
                    <a:lumOff val="40000"/>
                  </a:schemeClr>
                </a:solidFill>
                <a:latin typeface="+mj-lt"/>
              </a:rPr>
              <a:t>-&gt;make(new </a:t>
            </a:r>
            <a:r>
              <a:rPr lang="en-US" sz="1800" b="1" dirty="0" err="1">
                <a:solidFill>
                  <a:schemeClr val="tx2">
                    <a:lumMod val="60000"/>
                    <a:lumOff val="40000"/>
                  </a:schemeClr>
                </a:solidFill>
                <a:latin typeface="+mj-lt"/>
              </a:rPr>
              <a:t>CaroneBuilder</a:t>
            </a:r>
            <a:r>
              <a:rPr lang="en-US" sz="1800" b="1" dirty="0">
                <a:solidFill>
                  <a:schemeClr val="tx2">
                    <a:lumMod val="60000"/>
                    <a:lumOff val="40000"/>
                  </a:schemeClr>
                </a:solidFill>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319721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710" y="1017848"/>
            <a:ext cx="8229600" cy="4525963"/>
          </a:xfrm>
        </p:spPr>
        <p:txBody>
          <a:bodyPr>
            <a:noAutofit/>
          </a:bodyPr>
          <a:lstStyle/>
          <a:p>
            <a:pPr marL="0" indent="0" algn="just">
              <a:buNone/>
            </a:pPr>
            <a:r>
              <a:rPr lang="en-US" sz="1800" i="0" dirty="0">
                <a:solidFill>
                  <a:srgbClr val="333333"/>
                </a:solidFill>
                <a:effectLst/>
                <a:latin typeface="+mj-lt"/>
              </a:rPr>
              <a:t>Now we can add much functionality to </a:t>
            </a:r>
            <a:r>
              <a:rPr lang="en-US" sz="1800" i="0" dirty="0" err="1">
                <a:solidFill>
                  <a:srgbClr val="333333"/>
                </a:solidFill>
                <a:effectLst/>
                <a:latin typeface="+mj-lt"/>
              </a:rPr>
              <a:t>CaroneBuilder</a:t>
            </a:r>
            <a:r>
              <a:rPr lang="en-US" sz="1800" i="0" dirty="0">
                <a:solidFill>
                  <a:srgbClr val="333333"/>
                </a:solidFill>
                <a:effectLst/>
                <a:latin typeface="+mj-lt"/>
              </a:rPr>
              <a:t> as our needs.</a:t>
            </a: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CaroneBuilder</a:t>
            </a:r>
            <a:r>
              <a:rPr lang="en-US" sz="1800" b="1" i="0" dirty="0">
                <a:solidFill>
                  <a:schemeClr val="tx2">
                    <a:lumMod val="60000"/>
                    <a:lumOff val="40000"/>
                  </a:schemeClr>
                </a:solidFill>
                <a:effectLst/>
                <a:latin typeface="+mj-lt"/>
              </a:rPr>
              <a:t> implements </a:t>
            </a:r>
            <a:r>
              <a:rPr lang="en-US" sz="1800" b="1" i="0" dirty="0" err="1">
                <a:solidFill>
                  <a:schemeClr val="tx2">
                    <a:lumMod val="60000"/>
                    <a:lumOff val="40000"/>
                  </a:schemeClr>
                </a:solidFill>
                <a:effectLst/>
                <a:latin typeface="+mj-lt"/>
              </a:rPr>
              <a:t>CarBuilderInterface</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protected $car;</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    public function start():Car</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$this-&gt;car = new Car();</a:t>
            </a:r>
          </a:p>
          <a:p>
            <a:pPr marL="0" indent="0" algn="just">
              <a:buNone/>
            </a:pPr>
            <a:r>
              <a:rPr lang="en-US" sz="1800" b="1" i="0" dirty="0">
                <a:solidFill>
                  <a:schemeClr val="tx2">
                    <a:lumMod val="60000"/>
                    <a:lumOff val="40000"/>
                  </a:schemeClr>
                </a:solidFill>
                <a:effectLst/>
                <a:latin typeface="+mj-lt"/>
              </a:rPr>
              <a:t>        return $this-&gt;car;</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public function break():Car</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$this-&gt;car = new Car();</a:t>
            </a:r>
          </a:p>
          <a:p>
            <a:pPr marL="0" indent="0" algn="just">
              <a:buNone/>
            </a:pPr>
            <a:r>
              <a:rPr lang="en-US" sz="1800" b="1" i="0" dirty="0">
                <a:solidFill>
                  <a:schemeClr val="tx2">
                    <a:lumMod val="60000"/>
                    <a:lumOff val="40000"/>
                  </a:schemeClr>
                </a:solidFill>
                <a:effectLst/>
                <a:latin typeface="+mj-lt"/>
              </a:rPr>
              <a:t>        return $this-&gt;car;</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68608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b="1" dirty="0"/>
              <a:t>Factory pattern:</a:t>
            </a:r>
          </a:p>
          <a:p>
            <a:pPr marL="0" indent="0" algn="just">
              <a:buNone/>
            </a:pPr>
            <a:r>
              <a:rPr lang="en-US" sz="1800" dirty="0"/>
              <a:t>The Factory pattern is a creational pattern that uses factory methods to deal with the problem of creating objects by specifying their concrete classes. The factory is responsible for creating objects, not the clients. Multiple clients can call the same factory.</a:t>
            </a:r>
          </a:p>
          <a:p>
            <a:pPr marL="0" indent="0" algn="just">
              <a:buNone/>
            </a:pPr>
            <a:r>
              <a:rPr lang="en-US" sz="1800" dirty="0"/>
              <a:t>Let’s go with the example of a car. If we want to make a car, we need a lot of parts like battery, radiator, brake, fuel tank, etc. To create those car parts, we need a factory.</a:t>
            </a:r>
          </a:p>
          <a:p>
            <a:pPr marL="0" indent="0" algn="just">
              <a:buNone/>
            </a:pPr>
            <a:r>
              <a:rPr lang="en-US" sz="1800" dirty="0"/>
              <a:t>Now, we can create those parts of our own. But it’s time-consuming and let’s think we don’t want to wait that long instead of we want a quick process like we just want to assemble a car.</a:t>
            </a:r>
          </a:p>
          <a:p>
            <a:pPr marL="0" indent="0" algn="just">
              <a:buNone/>
            </a:pPr>
            <a:r>
              <a:rPr lang="en-US" sz="1800" dirty="0"/>
              <a:t>We can contact different companies who sell those parts and buy from them. So, in this case, those companies are the creator or factories.</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937925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lnSpcReduction="10000"/>
          </a:bodyPr>
          <a:lstStyle/>
          <a:p>
            <a:pPr marL="0" indent="0" algn="just">
              <a:buNone/>
            </a:pPr>
            <a:r>
              <a:rPr lang="en-US" sz="1800" i="0" dirty="0">
                <a:solidFill>
                  <a:srgbClr val="333333"/>
                </a:solidFill>
                <a:effectLst/>
                <a:latin typeface="+mj-lt"/>
              </a:rPr>
              <a:t>We don’t care how they make them as long as we get those parts. With this factory pattern, it’s easy to test, mock and isolate.</a:t>
            </a:r>
          </a:p>
          <a:p>
            <a:pPr marL="0" indent="0" algn="just">
              <a:buNone/>
            </a:pPr>
            <a:endParaRPr lang="en-US" sz="1800" i="0" dirty="0">
              <a:solidFill>
                <a:srgbClr val="333333"/>
              </a:solidFill>
              <a:effectLst/>
              <a:latin typeface="+mj-lt"/>
            </a:endParaRPr>
          </a:p>
          <a:p>
            <a:pPr marL="0" indent="0" algn="just">
              <a:buNone/>
            </a:pPr>
            <a:r>
              <a:rPr lang="en-US" sz="1800" b="1" i="0" dirty="0">
                <a:solidFill>
                  <a:schemeClr val="tx2">
                    <a:lumMod val="60000"/>
                    <a:lumOff val="40000"/>
                  </a:schemeClr>
                </a:solidFill>
                <a:effectLst/>
                <a:latin typeface="+mj-lt"/>
              </a:rPr>
              <a:t>interface </a:t>
            </a:r>
            <a:r>
              <a:rPr lang="en-US" sz="1800" b="1" i="0" dirty="0" err="1">
                <a:solidFill>
                  <a:schemeClr val="tx2">
                    <a:lumMod val="60000"/>
                    <a:lumOff val="40000"/>
                  </a:schemeClr>
                </a:solidFill>
                <a:effectLst/>
                <a:latin typeface="+mj-lt"/>
              </a:rPr>
              <a:t>CarFactoryContract</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make(array $</a:t>
            </a:r>
            <a:r>
              <a:rPr lang="en-US" sz="1800" b="1" i="0" dirty="0" err="1">
                <a:solidFill>
                  <a:schemeClr val="tx2">
                    <a:lumMod val="60000"/>
                    <a:lumOff val="40000"/>
                  </a:schemeClr>
                </a:solidFill>
                <a:effectLst/>
                <a:latin typeface="+mj-lt"/>
              </a:rPr>
              <a:t>carbattery</a:t>
            </a:r>
            <a:r>
              <a:rPr lang="en-US" sz="1800" b="1" i="0" dirty="0">
                <a:solidFill>
                  <a:schemeClr val="tx2">
                    <a:lumMod val="60000"/>
                    <a:lumOff val="40000"/>
                  </a:schemeClr>
                </a:solidFill>
                <a:effectLst/>
                <a:latin typeface="+mj-lt"/>
              </a:rPr>
              <a:t> = []): Car;</a:t>
            </a:r>
          </a:p>
          <a:p>
            <a:pPr marL="0" indent="0" algn="just">
              <a:buNone/>
            </a:pPr>
            <a:r>
              <a:rPr lang="en-US" sz="1800" b="1" i="0" dirty="0">
                <a:solidFill>
                  <a:schemeClr val="tx2">
                    <a:lumMod val="60000"/>
                    <a:lumOff val="40000"/>
                  </a:schemeClr>
                </a:solidFill>
                <a:effectLst/>
                <a:latin typeface="+mj-lt"/>
              </a:rPr>
              <a:t>}</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CarFactory</a:t>
            </a:r>
            <a:r>
              <a:rPr lang="en-US" sz="1800" b="1" i="0" dirty="0">
                <a:solidFill>
                  <a:schemeClr val="tx2">
                    <a:lumMod val="60000"/>
                    <a:lumOff val="40000"/>
                  </a:schemeClr>
                </a:solidFill>
                <a:effectLst/>
                <a:latin typeface="+mj-lt"/>
              </a:rPr>
              <a:t> implements </a:t>
            </a:r>
            <a:r>
              <a:rPr lang="en-US" sz="1800" b="1" i="0" dirty="0" err="1">
                <a:solidFill>
                  <a:schemeClr val="tx2">
                    <a:lumMod val="60000"/>
                    <a:lumOff val="40000"/>
                  </a:schemeClr>
                </a:solidFill>
                <a:effectLst/>
                <a:latin typeface="+mj-lt"/>
              </a:rPr>
              <a:t>CarFactoryContract</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make(array $</a:t>
            </a:r>
            <a:r>
              <a:rPr lang="en-US" sz="1800" b="1" i="0" dirty="0" err="1">
                <a:solidFill>
                  <a:schemeClr val="tx2">
                    <a:lumMod val="60000"/>
                    <a:lumOff val="40000"/>
                  </a:schemeClr>
                </a:solidFill>
                <a:effectLst/>
                <a:latin typeface="+mj-lt"/>
              </a:rPr>
              <a:t>carbattery</a:t>
            </a:r>
            <a:r>
              <a:rPr lang="en-US" sz="1800" b="1" i="0" dirty="0">
                <a:solidFill>
                  <a:schemeClr val="tx2">
                    <a:lumMod val="60000"/>
                    <a:lumOff val="40000"/>
                  </a:schemeClr>
                </a:solidFill>
                <a:effectLst/>
                <a:latin typeface="+mj-lt"/>
              </a:rPr>
              <a:t> = [])</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new Car($</a:t>
            </a:r>
            <a:r>
              <a:rPr lang="en-US" sz="1800" b="1" i="0" dirty="0" err="1">
                <a:solidFill>
                  <a:schemeClr val="tx2">
                    <a:lumMod val="60000"/>
                    <a:lumOff val="40000"/>
                  </a:schemeClr>
                </a:solidFill>
                <a:effectLst/>
                <a:latin typeface="+mj-lt"/>
              </a:rPr>
              <a:t>carbattery</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p>
          <a:p>
            <a:pPr marL="0" indent="0" algn="just">
              <a:buNone/>
            </a:pPr>
            <a:endParaRPr lang="en-US" sz="1800" b="1" i="0" dirty="0">
              <a:solidFill>
                <a:schemeClr val="tx2">
                  <a:lumMod val="60000"/>
                  <a:lumOff val="40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Rectangle 3">
            <a:extLst>
              <a:ext uri="{FF2B5EF4-FFF2-40B4-BE49-F238E27FC236}">
                <a16:creationId xmlns:a16="http://schemas.microsoft.com/office/drawing/2014/main" id="{AE642B1D-6EB7-3741-3A08-110B5B10E287}"/>
              </a:ext>
            </a:extLst>
          </p:cNvPr>
          <p:cNvSpPr>
            <a:spLocks noChangeArrowheads="1"/>
          </p:cNvSpPr>
          <p:nvPr/>
        </p:nvSpPr>
        <p:spPr bwMode="auto">
          <a:xfrm>
            <a:off x="546947" y="5912257"/>
            <a:ext cx="8133080" cy="2769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678DD"/>
                </a:solidFill>
                <a:effectLst/>
                <a:latin typeface="Consolas" panose="020B0609020204030204" pitchFamily="49" charset="0"/>
              </a:rPr>
              <a:t>$car</a:t>
            </a:r>
            <a:r>
              <a:rPr kumimoji="0" lang="en-US" altLang="en-US" b="0" i="0" u="none" strike="noStrike" cap="none" normalizeH="0" baseline="0" dirty="0">
                <a:ln>
                  <a:noFill/>
                </a:ln>
                <a:solidFill>
                  <a:srgbClr val="56B6C2"/>
                </a:solidFill>
                <a:effectLst/>
                <a:latin typeface="Consolas" panose="020B0609020204030204" pitchFamily="49" charset="0"/>
              </a:rPr>
              <a:t>=</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rgbClr val="C678DD"/>
                </a:solidFill>
                <a:effectLst/>
                <a:latin typeface="Consolas" panose="020B0609020204030204" pitchFamily="49" charset="0"/>
              </a:rPr>
              <a:t>new</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err="1">
                <a:ln>
                  <a:noFill/>
                </a:ln>
                <a:solidFill>
                  <a:srgbClr val="F8F8F2"/>
                </a:solidFill>
                <a:effectLst/>
                <a:latin typeface="Consolas" panose="020B0609020204030204" pitchFamily="49" charset="0"/>
              </a:rPr>
              <a:t>CarFactory</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rgbClr val="56B6C2"/>
                </a:solidFill>
                <a:effectLst/>
                <a:latin typeface="Consolas" panose="020B0609020204030204" pitchFamily="49" charset="0"/>
              </a:rPr>
              <a:t>-&gt;</a:t>
            </a:r>
            <a:r>
              <a:rPr kumimoji="0" lang="en-US" altLang="en-US" b="0" i="0" u="none" strike="noStrike" cap="none" normalizeH="0" baseline="0" dirty="0">
                <a:ln>
                  <a:noFill/>
                </a:ln>
                <a:solidFill>
                  <a:srgbClr val="61AFEF"/>
                </a:solidFill>
                <a:effectLst/>
                <a:latin typeface="Consolas" panose="020B0609020204030204" pitchFamily="49" charset="0"/>
              </a:rPr>
              <a:t>make</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rgbClr val="98C379"/>
                </a:solidFill>
                <a:effectLst/>
                <a:latin typeface="Consolas" panose="020B0609020204030204" pitchFamily="49" charset="0"/>
              </a:rPr>
              <a:t>'lithium'</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a:ln>
                  <a:noFill/>
                </a:ln>
                <a:solidFill>
                  <a:srgbClr val="98C379"/>
                </a:solidFill>
                <a:effectLst/>
                <a:latin typeface="Consolas" panose="020B0609020204030204" pitchFamily="49" charset="0"/>
              </a:rPr>
              <a:t>'nickel'</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a:ln>
                  <a:noFill/>
                </a:ln>
                <a:solidFill>
                  <a:srgbClr val="98C379"/>
                </a:solidFill>
                <a:effectLst/>
                <a:latin typeface="Consolas" panose="020B0609020204030204" pitchFamily="49" charset="0"/>
              </a:rPr>
              <a:t>'cobalt'</a:t>
            </a:r>
            <a:r>
              <a:rPr kumimoji="0" lang="en-US" altLang="en-US" b="0" i="0" u="none" strike="noStrike" cap="none" normalizeH="0" baseline="0" dirty="0">
                <a:ln>
                  <a:noFill/>
                </a:ln>
                <a:solidFill>
                  <a:srgbClr val="ABB2BF"/>
                </a:solidFill>
                <a:effectLst/>
                <a:latin typeface="Consolas" panose="020B06090202040302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5180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66018"/>
            <a:ext cx="8229600" cy="4525963"/>
          </a:xfrm>
        </p:spPr>
        <p:txBody>
          <a:bodyPr>
            <a:noAutofit/>
          </a:bodyPr>
          <a:lstStyle/>
          <a:p>
            <a:pPr marL="0" indent="0" algn="just">
              <a:buNone/>
            </a:pPr>
            <a:r>
              <a:rPr lang="en-US" sz="1800" i="0" dirty="0">
                <a:solidFill>
                  <a:srgbClr val="333333"/>
                </a:solidFill>
                <a:effectLst/>
                <a:latin typeface="+mj-lt"/>
              </a:rPr>
              <a:t>So, if we look at this simple car factory example, we have </a:t>
            </a:r>
            <a:r>
              <a:rPr lang="en-US" sz="1800" i="0" dirty="0" err="1">
                <a:solidFill>
                  <a:srgbClr val="333333"/>
                </a:solidFill>
                <a:effectLst/>
                <a:latin typeface="+mj-lt"/>
              </a:rPr>
              <a:t>CarFactory</a:t>
            </a:r>
            <a:r>
              <a:rPr lang="en-US" sz="1800" i="0" dirty="0">
                <a:solidFill>
                  <a:srgbClr val="333333"/>
                </a:solidFill>
                <a:effectLst/>
                <a:latin typeface="+mj-lt"/>
              </a:rPr>
              <a:t> which is responsible to make a car, and in the end, we get an instance of a car.</a:t>
            </a:r>
          </a:p>
          <a:p>
            <a:pPr marL="0" indent="0" algn="just">
              <a:buNone/>
            </a:pPr>
            <a:r>
              <a:rPr lang="en-US" sz="1800" i="0" dirty="0">
                <a:solidFill>
                  <a:srgbClr val="333333"/>
                </a:solidFill>
                <a:effectLst/>
                <a:latin typeface="+mj-lt"/>
              </a:rPr>
              <a:t>Laravel uses this same pattern for the views. Let’s see an example:</a:t>
            </a: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PostsController</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index()</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$posts= Post::all();</a:t>
            </a:r>
          </a:p>
          <a:p>
            <a:pPr marL="0" indent="0" algn="just">
              <a:buNone/>
            </a:pPr>
            <a:r>
              <a:rPr lang="en-US" sz="1800" b="1" i="0" dirty="0">
                <a:solidFill>
                  <a:schemeClr val="tx2">
                    <a:lumMod val="60000"/>
                    <a:lumOff val="40000"/>
                  </a:schemeClr>
                </a:solidFill>
                <a:effectLst/>
                <a:latin typeface="+mj-lt"/>
              </a:rPr>
              <a:t>        return view('</a:t>
            </a:r>
            <a:r>
              <a:rPr lang="en-US" sz="1800" b="1" i="0" dirty="0" err="1">
                <a:solidFill>
                  <a:schemeClr val="tx2">
                    <a:lumMod val="60000"/>
                    <a:lumOff val="40000"/>
                  </a:schemeClr>
                </a:solidFill>
                <a:effectLst/>
                <a:latin typeface="+mj-lt"/>
              </a:rPr>
              <a:t>posts.index</a:t>
            </a:r>
            <a:r>
              <a:rPr lang="en-US" sz="1800" b="1" i="0" dirty="0">
                <a:solidFill>
                  <a:schemeClr val="tx2">
                    <a:lumMod val="60000"/>
                    <a:lumOff val="40000"/>
                  </a:schemeClr>
                </a:solidFill>
                <a:effectLst/>
                <a:latin typeface="+mj-lt"/>
              </a:rPr>
              <a:t>', ['posts' =&gt; $posts]);</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i="0" dirty="0">
                <a:solidFill>
                  <a:srgbClr val="333333"/>
                </a:solidFill>
                <a:effectLst/>
                <a:latin typeface="+mj-lt"/>
              </a:rPr>
              <a:t>In this case, we’re using the view helper and calling the view method. Here, the view method is the helper method, which is calling the factory in the end. We give the view some data which the view needs to build.</a:t>
            </a: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94931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2608"/>
            <a:ext cx="8229600" cy="4525963"/>
          </a:xfrm>
        </p:spPr>
        <p:txBody>
          <a:bodyPr>
            <a:noAutofit/>
          </a:bodyPr>
          <a:lstStyle/>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 @return \Illuminate\View\View\Illuminate\Contracts\View\Factory</a:t>
            </a:r>
          </a:p>
          <a:p>
            <a:pPr marL="0" indent="0" algn="just">
              <a:buNone/>
            </a:pPr>
            <a:r>
              <a:rPr lang="en-US" sz="1800" b="1" i="0" dirty="0">
                <a:solidFill>
                  <a:schemeClr val="tx2">
                    <a:lumMod val="60000"/>
                    <a:lumOff val="40000"/>
                  </a:schemeClr>
                </a:solidFill>
                <a:effectLst/>
                <a:latin typeface="+mj-lt"/>
              </a:rPr>
              <a:t> * /</a:t>
            </a:r>
          </a:p>
          <a:p>
            <a:pPr marL="0" indent="0" algn="just">
              <a:buNone/>
            </a:pPr>
            <a:r>
              <a:rPr lang="en-US" sz="1800" b="1" i="0" dirty="0">
                <a:solidFill>
                  <a:schemeClr val="tx2">
                    <a:lumMod val="60000"/>
                    <a:lumOff val="40000"/>
                  </a:schemeClr>
                </a:solidFill>
                <a:effectLst/>
                <a:latin typeface="+mj-lt"/>
              </a:rPr>
              <a:t>function view($view = null, $data = [], $</a:t>
            </a:r>
            <a:r>
              <a:rPr lang="en-US" sz="1800" b="1" i="0" dirty="0" err="1">
                <a:solidFill>
                  <a:schemeClr val="tx2">
                    <a:lumMod val="60000"/>
                    <a:lumOff val="40000"/>
                  </a:schemeClr>
                </a:solidFill>
                <a:effectLst/>
                <a:latin typeface="+mj-lt"/>
              </a:rPr>
              <a:t>mergeData</a:t>
            </a:r>
            <a:r>
              <a:rPr lang="en-US" sz="1800" b="1" i="0" dirty="0">
                <a:solidFill>
                  <a:schemeClr val="tx2">
                    <a:lumMod val="60000"/>
                    <a:lumOff val="40000"/>
                  </a:schemeClr>
                </a:solidFill>
                <a:effectLst/>
                <a:latin typeface="+mj-lt"/>
              </a:rPr>
              <a:t> = [])</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$factory = app(</a:t>
            </a:r>
            <a:r>
              <a:rPr lang="en-US" sz="1800" b="1" i="0" dirty="0" err="1">
                <a:solidFill>
                  <a:schemeClr val="tx2">
                    <a:lumMod val="60000"/>
                    <a:lumOff val="40000"/>
                  </a:schemeClr>
                </a:solidFill>
                <a:effectLst/>
                <a:latin typeface="+mj-lt"/>
              </a:rPr>
              <a:t>ViewFactory</a:t>
            </a:r>
            <a:r>
              <a:rPr lang="en-US" sz="1800" b="1" i="0" dirty="0">
                <a:solidFill>
                  <a:schemeClr val="tx2">
                    <a:lumMod val="60000"/>
                    <a:lumOff val="40000"/>
                  </a:schemeClr>
                </a:solidFill>
                <a:effectLst/>
                <a:latin typeface="+mj-lt"/>
              </a:rPr>
              <a:t>::class);</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    if(</a:t>
            </a:r>
            <a:r>
              <a:rPr lang="en-US" sz="1800" b="1" i="0" dirty="0" err="1">
                <a:solidFill>
                  <a:schemeClr val="tx2">
                    <a:lumMod val="60000"/>
                    <a:lumOff val="40000"/>
                  </a:schemeClr>
                </a:solidFill>
                <a:effectLst/>
                <a:latin typeface="+mj-lt"/>
              </a:rPr>
              <a:t>func_num_args</a:t>
            </a:r>
            <a:r>
              <a:rPr lang="en-US" sz="1800" b="1" i="0" dirty="0">
                <a:solidFill>
                  <a:schemeClr val="tx2">
                    <a:lumMod val="60000"/>
                    <a:lumOff val="40000"/>
                  </a:schemeClr>
                </a:solidFill>
                <a:effectLst/>
                <a:latin typeface="+mj-lt"/>
              </a:rPr>
              <a:t>() === 0){</a:t>
            </a:r>
          </a:p>
          <a:p>
            <a:pPr marL="0" indent="0" algn="just">
              <a:buNone/>
            </a:pPr>
            <a:r>
              <a:rPr lang="en-US" sz="1800" b="1" i="0" dirty="0">
                <a:solidFill>
                  <a:schemeClr val="tx2">
                    <a:lumMod val="60000"/>
                    <a:lumOff val="40000"/>
                  </a:schemeClr>
                </a:solidFill>
                <a:effectLst/>
                <a:latin typeface="+mj-lt"/>
              </a:rPr>
              <a:t>        return $factory;</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$factory-&gt;make($view, $data, $</a:t>
            </a:r>
            <a:r>
              <a:rPr lang="en-US" sz="1800" b="1" i="0" dirty="0" err="1">
                <a:solidFill>
                  <a:schemeClr val="tx2">
                    <a:lumMod val="60000"/>
                    <a:lumOff val="40000"/>
                  </a:schemeClr>
                </a:solidFill>
                <a:effectLst/>
                <a:latin typeface="+mj-lt"/>
              </a:rPr>
              <a:t>mergeData</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i="0" dirty="0">
                <a:solidFill>
                  <a:srgbClr val="333333"/>
                </a:solidFill>
                <a:effectLst/>
                <a:latin typeface="+mj-lt"/>
              </a:rPr>
              <a:t>When we look at the helper method, we see a factory is created which is the view factory. This factory calls the make() method and this method is a factory method that always creates and returns the view object for us. This factory is responsible for creating the views we use in our controller.</a:t>
            </a: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627168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b="1" i="0" dirty="0">
                <a:solidFill>
                  <a:srgbClr val="333333"/>
                </a:solidFill>
                <a:effectLst/>
                <a:latin typeface="+mj-lt"/>
              </a:rPr>
              <a:t>Strategy pattern:</a:t>
            </a:r>
          </a:p>
          <a:p>
            <a:pPr marL="0" indent="0" algn="just">
              <a:buNone/>
            </a:pPr>
            <a:r>
              <a:rPr lang="en-US" sz="1800" i="0" dirty="0">
                <a:solidFill>
                  <a:srgbClr val="333333"/>
                </a:solidFill>
                <a:effectLst/>
                <a:latin typeface="+mj-lt"/>
              </a:rPr>
              <a:t>The strategy pattern is a behavioral pattern. Defines a family of interchangeable algorithms. It always uses an interface. This means the implementation details remain in separate classes. Its programs are to an interface, not an implementation.</a:t>
            </a:r>
          </a:p>
          <a:p>
            <a:pPr marL="0" indent="0" algn="just">
              <a:buNone/>
            </a:pPr>
            <a:endParaRPr lang="en-US" sz="1800" i="0" dirty="0">
              <a:solidFill>
                <a:srgbClr val="333333"/>
              </a:solidFill>
              <a:effectLst/>
              <a:latin typeface="+mj-lt"/>
            </a:endParaRPr>
          </a:p>
          <a:p>
            <a:pPr marL="0" indent="0" algn="just">
              <a:buNone/>
            </a:pPr>
            <a:r>
              <a:rPr lang="en-US" sz="1800" i="0" dirty="0">
                <a:solidFill>
                  <a:srgbClr val="333333"/>
                </a:solidFill>
                <a:effectLst/>
                <a:latin typeface="+mj-lt"/>
              </a:rPr>
              <a:t>Let’s go with the example of the car. Suppose, we have a new car ready and we’re going to deliver it. To deliver the car, we need a strategy. There are many ways to deliver a car. At first, we need to define the interface.</a:t>
            </a:r>
          </a:p>
          <a:p>
            <a:pPr marL="0" indent="0" algn="just">
              <a:buNone/>
            </a:pPr>
            <a:endParaRPr lang="en-US" sz="1800" i="0" dirty="0">
              <a:solidFill>
                <a:srgbClr val="333333"/>
              </a:solidFill>
              <a:effectLst/>
              <a:latin typeface="+mj-lt"/>
            </a:endParaRPr>
          </a:p>
          <a:p>
            <a:pPr marL="0" indent="0" algn="just">
              <a:buNone/>
            </a:pPr>
            <a:r>
              <a:rPr lang="en-US" sz="1800" b="1" i="0" dirty="0">
                <a:solidFill>
                  <a:schemeClr val="tx2">
                    <a:lumMod val="60000"/>
                    <a:lumOff val="40000"/>
                  </a:schemeClr>
                </a:solidFill>
                <a:effectLst/>
                <a:latin typeface="+mj-lt"/>
              </a:rPr>
              <a:t>interface </a:t>
            </a:r>
            <a:r>
              <a:rPr lang="en-US" sz="1800" b="1" i="0" dirty="0" err="1">
                <a:solidFill>
                  <a:schemeClr val="tx2">
                    <a:lumMod val="60000"/>
                    <a:lumOff val="40000"/>
                  </a:schemeClr>
                </a:solidFill>
                <a:effectLst/>
                <a:latin typeface="+mj-lt"/>
              </a:rPr>
              <a:t>DeliveryStrategy</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deliver(Address $address):</a:t>
            </a:r>
            <a:r>
              <a:rPr lang="en-US" sz="1800" b="1" i="0" dirty="0" err="1">
                <a:solidFill>
                  <a:schemeClr val="tx2">
                    <a:lumMod val="60000"/>
                    <a:lumOff val="40000"/>
                  </a:schemeClr>
                </a:solidFill>
                <a:effectLst/>
                <a:latin typeface="+mj-lt"/>
              </a:rPr>
              <a:t>DeliveryTime</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6023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i="0" dirty="0">
                <a:solidFill>
                  <a:srgbClr val="333333"/>
                </a:solidFill>
                <a:effectLst/>
                <a:latin typeface="+mj-lt"/>
              </a:rPr>
              <a:t>Here, our interface name is </a:t>
            </a:r>
            <a:r>
              <a:rPr lang="en-US" sz="1800" i="0" dirty="0" err="1">
                <a:solidFill>
                  <a:srgbClr val="333333"/>
                </a:solidFill>
                <a:effectLst/>
                <a:latin typeface="+mj-lt"/>
              </a:rPr>
              <a:t>DeliveryStrategy</a:t>
            </a:r>
            <a:r>
              <a:rPr lang="en-US" sz="1800" i="0" dirty="0">
                <a:solidFill>
                  <a:srgbClr val="333333"/>
                </a:solidFill>
                <a:effectLst/>
                <a:latin typeface="+mj-lt"/>
              </a:rPr>
              <a:t>. In this interface, we have a method called deliver. We’re going to provide an address and it’ll return something for us. So, each strategy needs a deliver method and an address object.</a:t>
            </a:r>
          </a:p>
          <a:p>
            <a:pPr marL="0" indent="0" algn="just">
              <a:buNone/>
            </a:pPr>
            <a:endParaRPr lang="en-US" sz="1800" i="0" dirty="0">
              <a:solidFill>
                <a:srgbClr val="333333"/>
              </a:solidFill>
              <a:effectLst/>
              <a:latin typeface="+mj-lt"/>
            </a:endParaRP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ShipDelivery</a:t>
            </a:r>
            <a:r>
              <a:rPr lang="en-US" sz="1800" b="1" i="0" dirty="0">
                <a:solidFill>
                  <a:schemeClr val="tx2">
                    <a:lumMod val="60000"/>
                    <a:lumOff val="40000"/>
                  </a:schemeClr>
                </a:solidFill>
                <a:effectLst/>
                <a:latin typeface="+mj-lt"/>
              </a:rPr>
              <a:t> implements </a:t>
            </a:r>
            <a:r>
              <a:rPr lang="en-US" sz="1800" b="1" i="0" dirty="0" err="1">
                <a:solidFill>
                  <a:schemeClr val="tx2">
                    <a:lumMod val="60000"/>
                    <a:lumOff val="40000"/>
                  </a:schemeClr>
                </a:solidFill>
                <a:effectLst/>
                <a:latin typeface="+mj-lt"/>
              </a:rPr>
              <a:t>DeliveryStrategy</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deliver(Address $</a:t>
            </a:r>
            <a:r>
              <a:rPr lang="en-US" sz="1800" b="1" i="0" dirty="0" err="1">
                <a:solidFill>
                  <a:schemeClr val="tx2">
                    <a:lumMod val="60000"/>
                    <a:lumOff val="40000"/>
                  </a:schemeClr>
                </a:solidFill>
                <a:effectLst/>
                <a:latin typeface="+mj-lt"/>
              </a:rPr>
              <a:t>addrress</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$route= new </a:t>
            </a:r>
            <a:r>
              <a:rPr lang="en-US" sz="1800" b="1" i="0" dirty="0" err="1">
                <a:solidFill>
                  <a:schemeClr val="tx2">
                    <a:lumMod val="60000"/>
                    <a:lumOff val="40000"/>
                  </a:schemeClr>
                </a:solidFill>
                <a:effectLst/>
                <a:latin typeface="+mj-lt"/>
              </a:rPr>
              <a:t>ShipRoute</a:t>
            </a:r>
            <a:r>
              <a:rPr lang="en-US" sz="1800" b="1" i="0" dirty="0">
                <a:solidFill>
                  <a:schemeClr val="tx2">
                    <a:lumMod val="60000"/>
                    <a:lumOff val="40000"/>
                  </a:schemeClr>
                </a:solidFill>
                <a:effectLst/>
                <a:latin typeface="+mj-lt"/>
              </a:rPr>
              <a:t>($address);</a:t>
            </a:r>
          </a:p>
          <a:p>
            <a:pPr marL="0" indent="0" algn="just">
              <a:buNone/>
            </a:pPr>
            <a:r>
              <a:rPr lang="en-US" sz="1800" b="1" i="0" dirty="0">
                <a:solidFill>
                  <a:schemeClr val="tx2">
                    <a:lumMod val="60000"/>
                    <a:lumOff val="40000"/>
                  </a:schemeClr>
                </a:solidFill>
                <a:effectLst/>
                <a:latin typeface="+mj-lt"/>
              </a:rPr>
              <a:t>        echo $route-&gt;</a:t>
            </a:r>
            <a:r>
              <a:rPr lang="en-US" sz="1800" b="1" i="0" dirty="0" err="1">
                <a:solidFill>
                  <a:schemeClr val="tx2">
                    <a:lumMod val="60000"/>
                    <a:lumOff val="40000"/>
                  </a:schemeClr>
                </a:solidFill>
                <a:effectLst/>
                <a:latin typeface="+mj-lt"/>
              </a:rPr>
              <a:t>calculateCosts</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echo $route-&gt;</a:t>
            </a:r>
            <a:r>
              <a:rPr lang="en-US" sz="1800" b="1" i="0" dirty="0" err="1">
                <a:solidFill>
                  <a:schemeClr val="tx2">
                    <a:lumMod val="60000"/>
                    <a:lumOff val="40000"/>
                  </a:schemeClr>
                </a:solidFill>
                <a:effectLst/>
                <a:latin typeface="+mj-lt"/>
              </a:rPr>
              <a:t>calculateDeliveryTime</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3348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lnSpcReduction="10000"/>
          </a:bodyPr>
          <a:lstStyle/>
          <a:p>
            <a:pPr marL="0" indent="0" algn="just">
              <a:buNone/>
            </a:pPr>
            <a:r>
              <a:rPr lang="en-US" sz="1800" i="0" dirty="0">
                <a:solidFill>
                  <a:srgbClr val="333333"/>
                </a:solidFill>
                <a:effectLst/>
                <a:latin typeface="+mj-lt"/>
              </a:rPr>
              <a:t>For example, we’re going to deliver the car by ship. The shipping delivery uses the shipping route. It calculates the delivery costs and time for us. We can now create a </a:t>
            </a:r>
            <a:r>
              <a:rPr lang="en-US" sz="1800" i="0" dirty="0" err="1">
                <a:solidFill>
                  <a:srgbClr val="333333"/>
                </a:solidFill>
                <a:effectLst/>
                <a:latin typeface="+mj-lt"/>
              </a:rPr>
              <a:t>CarDelivery</a:t>
            </a:r>
            <a:r>
              <a:rPr lang="en-US" sz="1800" i="0" dirty="0">
                <a:solidFill>
                  <a:srgbClr val="333333"/>
                </a:solidFill>
                <a:effectLst/>
                <a:latin typeface="+mj-lt"/>
              </a:rPr>
              <a:t> class that expects one of the delivery strategies and deliver the car to us.</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CarDelivery</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a:t>
            </a:r>
            <a:r>
              <a:rPr lang="en-US" sz="1800" b="1" i="0" dirty="0" err="1">
                <a:solidFill>
                  <a:schemeClr val="tx2">
                    <a:lumMod val="60000"/>
                    <a:lumOff val="40000"/>
                  </a:schemeClr>
                </a:solidFill>
                <a:effectLst/>
                <a:latin typeface="+mj-lt"/>
              </a:rPr>
              <a:t>deliverCar</a:t>
            </a:r>
            <a:r>
              <a:rPr lang="en-US" sz="1800" b="1" i="0" dirty="0">
                <a:solidFill>
                  <a:schemeClr val="tx2">
                    <a:lumMod val="60000"/>
                    <a:lumOff val="40000"/>
                  </a:schemeClr>
                </a:solidFill>
                <a:effectLst/>
                <a:latin typeface="+mj-lt"/>
              </a:rPr>
              <a:t>(</a:t>
            </a:r>
            <a:r>
              <a:rPr lang="en-US" sz="1800" b="1" i="0" dirty="0" err="1">
                <a:solidFill>
                  <a:schemeClr val="tx2">
                    <a:lumMod val="60000"/>
                    <a:lumOff val="40000"/>
                  </a:schemeClr>
                </a:solidFill>
                <a:effectLst/>
                <a:latin typeface="+mj-lt"/>
              </a:rPr>
              <a:t>DeliveryStrategy</a:t>
            </a:r>
            <a:r>
              <a:rPr lang="en-US" sz="1800" b="1" i="0" dirty="0">
                <a:solidFill>
                  <a:schemeClr val="tx2">
                    <a:lumMod val="60000"/>
                    <a:lumOff val="40000"/>
                  </a:schemeClr>
                </a:solidFill>
                <a:effectLst/>
                <a:latin typeface="+mj-lt"/>
              </a:rPr>
              <a:t> $strategy, Address $address)</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$strategy-&gt;deliver($address);</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$address= new Address('example address 12345');</a:t>
            </a:r>
          </a:p>
          <a:p>
            <a:pPr marL="0" indent="0" algn="just">
              <a:buNone/>
            </a:pPr>
            <a:r>
              <a:rPr lang="en-US" sz="1800" b="1" i="0" dirty="0">
                <a:solidFill>
                  <a:schemeClr val="tx2">
                    <a:lumMod val="60000"/>
                    <a:lumOff val="40000"/>
                  </a:schemeClr>
                </a:solidFill>
                <a:effectLst/>
                <a:latin typeface="+mj-lt"/>
              </a:rPr>
              <a:t>$delivery= new </a:t>
            </a:r>
            <a:r>
              <a:rPr lang="en-US" sz="1800" b="1" i="0" dirty="0" err="1">
                <a:solidFill>
                  <a:schemeClr val="tx2">
                    <a:lumMod val="60000"/>
                    <a:lumOff val="40000"/>
                  </a:schemeClr>
                </a:solidFill>
                <a:effectLst/>
                <a:latin typeface="+mj-lt"/>
              </a:rPr>
              <a:t>CarDelivery</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$delivery=&gt;deliver(new </a:t>
            </a:r>
            <a:r>
              <a:rPr lang="en-US" sz="1800" b="1" i="0" dirty="0" err="1">
                <a:solidFill>
                  <a:schemeClr val="tx2">
                    <a:lumMod val="60000"/>
                    <a:lumOff val="40000"/>
                  </a:schemeClr>
                </a:solidFill>
                <a:effectLst/>
                <a:latin typeface="+mj-lt"/>
              </a:rPr>
              <a:t>ShipDelivery</a:t>
            </a:r>
            <a:r>
              <a:rPr lang="en-US" sz="1800" b="1" i="0" dirty="0">
                <a:solidFill>
                  <a:schemeClr val="tx2">
                    <a:lumMod val="60000"/>
                    <a:lumOff val="40000"/>
                  </a:schemeClr>
                </a:solidFill>
                <a:effectLst/>
                <a:latin typeface="+mj-lt"/>
              </a:rPr>
              <a:t>(), $address);</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043834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4301"/>
            <a:ext cx="8229600" cy="5054022"/>
          </a:xfrm>
        </p:spPr>
        <p:txBody>
          <a:bodyPr>
            <a:noAutofit/>
          </a:bodyPr>
          <a:lstStyle/>
          <a:p>
            <a:pPr marL="0" indent="0" algn="just">
              <a:buNone/>
            </a:pPr>
            <a:r>
              <a:rPr lang="en-US" sz="2000" b="1" i="0" dirty="0">
                <a:solidFill>
                  <a:srgbClr val="333333"/>
                </a:solidFill>
                <a:effectLst/>
                <a:latin typeface="+mj-lt"/>
              </a:rPr>
              <a:t>Provider pattern:</a:t>
            </a:r>
          </a:p>
          <a:p>
            <a:pPr marL="0" indent="0" algn="just">
              <a:buNone/>
            </a:pPr>
            <a:r>
              <a:rPr lang="en-US" sz="1800" i="0" dirty="0">
                <a:solidFill>
                  <a:srgbClr val="333333"/>
                </a:solidFill>
                <a:effectLst/>
                <a:latin typeface="+mj-lt"/>
              </a:rPr>
              <a:t>The provider pattern is the core of the Laravel framework and the packages we use. It’s a set of patterns for some essential services. It’s like a plug-in or packages into our service.</a:t>
            </a:r>
          </a:p>
          <a:p>
            <a:pPr marL="0" indent="0" algn="just">
              <a:buNone/>
            </a:pPr>
            <a:r>
              <a:rPr lang="en-US" sz="1800" i="0" dirty="0">
                <a:solidFill>
                  <a:srgbClr val="333333"/>
                </a:solidFill>
                <a:effectLst/>
                <a:latin typeface="+mj-lt"/>
              </a:rPr>
              <a:t>It provides classes that we can use in our namespace. Suppose, we’re going to sell Toyota’s car and want to create our franchise. Toyota will give us the way to build cars. How we set up our warehouse, it’s totally up to us.</a:t>
            </a:r>
          </a:p>
          <a:p>
            <a:pPr marL="0" indent="0" algn="just">
              <a:buNone/>
            </a:pPr>
            <a:r>
              <a:rPr lang="en-US" sz="1800" i="0" dirty="0">
                <a:solidFill>
                  <a:srgbClr val="333333"/>
                </a:solidFill>
                <a:effectLst/>
                <a:latin typeface="+mj-lt"/>
              </a:rPr>
              <a:t>But, the ways of making all the cars, necessary car parts and all the paperwork they’ll provide to us. So, in that case, they are the provider. In this case, our </a:t>
            </a:r>
            <a:r>
              <a:rPr lang="en-US" sz="1800" i="0" dirty="0" err="1">
                <a:solidFill>
                  <a:srgbClr val="333333"/>
                </a:solidFill>
                <a:effectLst/>
                <a:latin typeface="+mj-lt"/>
              </a:rPr>
              <a:t>CarBuilder</a:t>
            </a:r>
            <a:r>
              <a:rPr lang="en-US" sz="1800" i="0" dirty="0">
                <a:solidFill>
                  <a:srgbClr val="333333"/>
                </a:solidFill>
                <a:effectLst/>
                <a:latin typeface="+mj-lt"/>
              </a:rPr>
              <a:t> or </a:t>
            </a:r>
            <a:r>
              <a:rPr lang="en-US" sz="1800" i="0" dirty="0" err="1">
                <a:solidFill>
                  <a:srgbClr val="333333"/>
                </a:solidFill>
                <a:effectLst/>
                <a:latin typeface="+mj-lt"/>
              </a:rPr>
              <a:t>CarManager</a:t>
            </a:r>
            <a:r>
              <a:rPr lang="en-US" sz="1800" i="0" dirty="0">
                <a:solidFill>
                  <a:srgbClr val="333333"/>
                </a:solidFill>
                <a:effectLst/>
                <a:latin typeface="+mj-lt"/>
              </a:rPr>
              <a:t> is provided by Toyota.</a:t>
            </a: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ToyotaServiceProvider</a:t>
            </a:r>
            <a:r>
              <a:rPr lang="en-US" sz="1800" b="1" i="0" dirty="0">
                <a:solidFill>
                  <a:schemeClr val="tx2">
                    <a:lumMod val="60000"/>
                    <a:lumOff val="40000"/>
                  </a:schemeClr>
                </a:solidFill>
                <a:effectLst/>
                <a:latin typeface="+mj-lt"/>
              </a:rPr>
              <a:t> extends </a:t>
            </a:r>
            <a:r>
              <a:rPr lang="en-US" sz="1800" b="1" i="0" dirty="0" err="1">
                <a:solidFill>
                  <a:schemeClr val="tx2">
                    <a:lumMod val="60000"/>
                    <a:lumOff val="40000"/>
                  </a:schemeClr>
                </a:solidFill>
                <a:effectLst/>
                <a:latin typeface="+mj-lt"/>
              </a:rPr>
              <a:t>ServiceProvider</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register(){</a:t>
            </a:r>
          </a:p>
          <a:p>
            <a:pPr marL="0" indent="0" algn="just">
              <a:buNone/>
            </a:pPr>
            <a:r>
              <a:rPr lang="en-US" sz="1800" b="1" i="0" dirty="0">
                <a:solidFill>
                  <a:schemeClr val="tx2">
                    <a:lumMod val="60000"/>
                    <a:lumOff val="40000"/>
                  </a:schemeClr>
                </a:solidFill>
                <a:effectLst/>
                <a:latin typeface="+mj-lt"/>
              </a:rPr>
              <a:t>        //Register your services here</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endParaRPr lang="en-US" sz="1800" b="1" dirty="0">
              <a:solidFill>
                <a:schemeClr val="tx2">
                  <a:lumMod val="60000"/>
                  <a:lumOff val="40000"/>
                </a:schemeClr>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355556"/>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829578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736FE2-D448-44A0-AAE1-38A7699465A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447800" y="0"/>
            <a:ext cx="76962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2438400" y="686960"/>
            <a:ext cx="5562600" cy="430887"/>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200" b="1" dirty="0"/>
              <a:t>UNIT-I:  Introduction to Laravel</a:t>
            </a:r>
          </a:p>
        </p:txBody>
      </p:sp>
      <p:graphicFrame>
        <p:nvGraphicFramePr>
          <p:cNvPr id="23" name="Diagram 22">
            <a:extLst>
              <a:ext uri="{FF2B5EF4-FFF2-40B4-BE49-F238E27FC236}">
                <a16:creationId xmlns:a16="http://schemas.microsoft.com/office/drawing/2014/main" id="{5BD0C95D-4009-4941-AFEE-6336F152559B}"/>
              </a:ext>
            </a:extLst>
          </p:cNvPr>
          <p:cNvGraphicFramePr/>
          <p:nvPr/>
        </p:nvGraphicFramePr>
        <p:xfrm>
          <a:off x="1066800" y="1489502"/>
          <a:ext cx="7515225" cy="2966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E:\Master Folder 2017-18\Approved Logo by BOG\NIET logo_.png">
            <a:extLst>
              <a:ext uri="{FF2B5EF4-FFF2-40B4-BE49-F238E27FC236}">
                <a16:creationId xmlns:a16="http://schemas.microsoft.com/office/drawing/2014/main" id="{8CE5FCAE-9957-A182-7C3C-8E1DA93B8180}"/>
              </a:ext>
            </a:extLst>
          </p:cNvPr>
          <p:cNvPicPr/>
          <p:nvPr/>
        </p:nvPicPr>
        <p:blipFill>
          <a:blip r:embed="rId8"/>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908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2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7528"/>
            <a:ext cx="8229600" cy="4525963"/>
          </a:xfrm>
        </p:spPr>
        <p:txBody>
          <a:bodyPr>
            <a:noAutofit/>
          </a:bodyPr>
          <a:lstStyle/>
          <a:p>
            <a:pPr marL="0" indent="0" algn="just">
              <a:buNone/>
            </a:pPr>
            <a:r>
              <a:rPr lang="en-US" sz="1800" i="0" dirty="0">
                <a:solidFill>
                  <a:srgbClr val="333333"/>
                </a:solidFill>
                <a:effectLst/>
                <a:latin typeface="+mj-lt"/>
              </a:rPr>
              <a:t>So, when we look at the provider pattern, we have a register method here like a normal service provider. So, basically, we need to tell Laravel that we have an implementation available for us in the code.</a:t>
            </a:r>
          </a:p>
          <a:p>
            <a:pPr marL="0" indent="0" algn="just">
              <a:buNone/>
            </a:pPr>
            <a:r>
              <a:rPr lang="en-US" sz="1800" b="1" i="0" dirty="0">
                <a:solidFill>
                  <a:schemeClr val="tx2">
                    <a:lumMod val="60000"/>
                    <a:lumOff val="40000"/>
                  </a:schemeClr>
                </a:solidFill>
                <a:effectLst/>
                <a:latin typeface="+mj-lt"/>
              </a:rPr>
              <a:t>use App\Toyotas\</a:t>
            </a:r>
            <a:r>
              <a:rPr lang="en-US" sz="1800" b="1" i="0" dirty="0" err="1">
                <a:solidFill>
                  <a:schemeClr val="tx2">
                    <a:lumMod val="60000"/>
                    <a:lumOff val="40000"/>
                  </a:schemeClr>
                </a:solidFill>
                <a:effectLst/>
                <a:latin typeface="+mj-lt"/>
              </a:rPr>
              <a:t>CarManager</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CarServiceProvider</a:t>
            </a:r>
            <a:r>
              <a:rPr lang="en-US" sz="1800" b="1" i="0" dirty="0">
                <a:solidFill>
                  <a:schemeClr val="tx2">
                    <a:lumMod val="60000"/>
                    <a:lumOff val="40000"/>
                  </a:schemeClr>
                </a:solidFill>
                <a:effectLst/>
                <a:latin typeface="+mj-lt"/>
              </a:rPr>
              <a:t> extends </a:t>
            </a:r>
            <a:r>
              <a:rPr lang="en-US" sz="1800" b="1" i="0" dirty="0" err="1">
                <a:solidFill>
                  <a:schemeClr val="tx2">
                    <a:lumMod val="60000"/>
                    <a:lumOff val="40000"/>
                  </a:schemeClr>
                </a:solidFill>
                <a:effectLst/>
                <a:latin typeface="+mj-lt"/>
              </a:rPr>
              <a:t>ServiceProvider</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register()</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$this-&gt;app-&gt;bind('car-manager', function($app) {</a:t>
            </a:r>
          </a:p>
          <a:p>
            <a:pPr marL="0" indent="0" algn="just">
              <a:buNone/>
            </a:pPr>
            <a:r>
              <a:rPr lang="en-US" sz="1800" b="1" i="0" dirty="0">
                <a:solidFill>
                  <a:schemeClr val="tx2">
                    <a:lumMod val="60000"/>
                    <a:lumOff val="40000"/>
                  </a:schemeClr>
                </a:solidFill>
                <a:effectLst/>
                <a:latin typeface="+mj-lt"/>
              </a:rPr>
              <a:t>            return new </a:t>
            </a:r>
            <a:r>
              <a:rPr lang="en-US" sz="1800" b="1" i="0" dirty="0" err="1">
                <a:solidFill>
                  <a:schemeClr val="tx2">
                    <a:lumMod val="60000"/>
                    <a:lumOff val="40000"/>
                  </a:schemeClr>
                </a:solidFill>
                <a:effectLst/>
                <a:latin typeface="+mj-lt"/>
              </a:rPr>
              <a:t>CarManager</a:t>
            </a: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i="0" dirty="0">
                <a:solidFill>
                  <a:srgbClr val="333333"/>
                </a:solidFill>
                <a:effectLst/>
                <a:latin typeface="+mj-lt"/>
              </a:rPr>
              <a:t>When want to access that manager class for our application, we have to bind it to our </a:t>
            </a:r>
            <a:r>
              <a:rPr lang="en-US" sz="1800" i="0" dirty="0" err="1">
                <a:solidFill>
                  <a:srgbClr val="333333"/>
                </a:solidFill>
                <a:effectLst/>
                <a:latin typeface="+mj-lt"/>
              </a:rPr>
              <a:t>ServiceProvider</a:t>
            </a:r>
            <a:r>
              <a:rPr lang="en-US" sz="1800" i="0" dirty="0">
                <a:solidFill>
                  <a:srgbClr val="333333"/>
                </a:solidFill>
                <a:effectLst/>
                <a:latin typeface="+mj-lt"/>
              </a:rPr>
              <a:t> and it becomes available in our code. Basically, we ask </a:t>
            </a:r>
            <a:r>
              <a:rPr lang="en-US" sz="1800" i="0" dirty="0" err="1">
                <a:solidFill>
                  <a:srgbClr val="333333"/>
                </a:solidFill>
                <a:effectLst/>
                <a:latin typeface="+mj-lt"/>
              </a:rPr>
              <a:t>laravel</a:t>
            </a:r>
            <a:r>
              <a:rPr lang="en-US" sz="1800" i="0" dirty="0">
                <a:solidFill>
                  <a:srgbClr val="333333"/>
                </a:solidFill>
                <a:effectLst/>
                <a:latin typeface="+mj-lt"/>
              </a:rPr>
              <a:t> to create the class for us, when we ask for that string.</a:t>
            </a: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93259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2000" b="1" i="0" dirty="0">
                <a:effectLst/>
                <a:latin typeface="+mj-lt"/>
              </a:rPr>
              <a:t>Repository pattern:</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i="0" dirty="0">
                <a:solidFill>
                  <a:srgbClr val="333333"/>
                </a:solidFill>
                <a:effectLst/>
                <a:latin typeface="+mj-lt"/>
              </a:rPr>
              <a:t>In simple words, the Repository pattern in a </a:t>
            </a:r>
            <a:r>
              <a:rPr lang="en-US" sz="1800" i="0" dirty="0" err="1">
                <a:solidFill>
                  <a:srgbClr val="333333"/>
                </a:solidFill>
                <a:effectLst/>
                <a:latin typeface="+mj-lt"/>
              </a:rPr>
              <a:t>laravel</a:t>
            </a:r>
            <a:r>
              <a:rPr lang="en-US" sz="1800" i="0" dirty="0">
                <a:solidFill>
                  <a:srgbClr val="333333"/>
                </a:solidFill>
                <a:effectLst/>
                <a:latin typeface="+mj-lt"/>
              </a:rPr>
              <a:t> application is a bond between models and controllers. In this process, the model should not be responsible for connecting with or retrieving data from the database. Therefore, to keep our code clean and safe, it is necessary to use the repository. It reduces the duplication and errors of our code.</a:t>
            </a:r>
          </a:p>
          <a:p>
            <a:pPr marL="0" indent="0" algn="just">
              <a:buNone/>
            </a:pPr>
            <a:endParaRPr lang="en-US" sz="1800" i="0" dirty="0">
              <a:solidFill>
                <a:srgbClr val="333333"/>
              </a:solidFill>
              <a:effectLst/>
              <a:latin typeface="+mj-lt"/>
            </a:endParaRPr>
          </a:p>
          <a:p>
            <a:pPr marL="0" indent="0" algn="just">
              <a:buNone/>
            </a:pPr>
            <a:r>
              <a:rPr lang="en-US" sz="1800" i="0" dirty="0">
                <a:solidFill>
                  <a:srgbClr val="333333"/>
                </a:solidFill>
                <a:effectLst/>
                <a:latin typeface="+mj-lt"/>
              </a:rPr>
              <a:t>Let’s think of an example, we have a customer table in our database, where we can add, store, edit and delete customer data. We also have a Customer model. The idea is, we’re going to create an interface and define some methods. Like this-</a:t>
            </a:r>
          </a:p>
          <a:p>
            <a:pPr marL="0" indent="0" algn="just">
              <a:buNone/>
            </a:pPr>
            <a:endParaRPr lang="en-US" sz="1800" i="0" dirty="0">
              <a:solidFill>
                <a:srgbClr val="333333"/>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03276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525963"/>
          </a:xfrm>
        </p:spPr>
        <p:txBody>
          <a:bodyPr>
            <a:noAutofit/>
          </a:bodyPr>
          <a:lstStyle/>
          <a:p>
            <a:pPr marL="0" indent="0" algn="just">
              <a:buNone/>
            </a:pPr>
            <a:r>
              <a:rPr lang="en-US" sz="1800" b="1" i="0" dirty="0" err="1">
                <a:solidFill>
                  <a:schemeClr val="tx2">
                    <a:lumMod val="60000"/>
                    <a:lumOff val="40000"/>
                  </a:schemeClr>
                </a:solidFill>
                <a:effectLst/>
                <a:latin typeface="+mj-lt"/>
              </a:rPr>
              <a:t>TestInterface.php</a:t>
            </a:r>
            <a:r>
              <a:rPr lang="en-US" sz="1800" b="1" i="0" dirty="0">
                <a:solidFill>
                  <a:schemeClr val="tx2">
                    <a:lumMod val="60000"/>
                    <a:lumOff val="40000"/>
                  </a:schemeClr>
                </a:solidFill>
                <a:effectLst/>
                <a:latin typeface="+mj-lt"/>
              </a:rPr>
              <a:t>:</a:t>
            </a:r>
          </a:p>
          <a:p>
            <a:pPr marL="0" indent="0" algn="just">
              <a:buNone/>
            </a:pP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&lt;?</a:t>
            </a:r>
            <a:r>
              <a:rPr lang="en-US" sz="1800" b="1" i="0" dirty="0" err="1">
                <a:solidFill>
                  <a:schemeClr val="tx2">
                    <a:lumMod val="60000"/>
                    <a:lumOff val="40000"/>
                  </a:schemeClr>
                </a:solidFill>
                <a:effectLst/>
                <a:latin typeface="+mj-lt"/>
              </a:rPr>
              <a:t>php</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//(Here the App\Repositories is the folder name)</a:t>
            </a:r>
          </a:p>
          <a:p>
            <a:pPr marL="0" indent="0" algn="just">
              <a:buNone/>
            </a:pPr>
            <a:r>
              <a:rPr lang="en-US" sz="1800" b="1" i="0" dirty="0">
                <a:solidFill>
                  <a:schemeClr val="tx2">
                    <a:lumMod val="60000"/>
                    <a:lumOff val="40000"/>
                  </a:schemeClr>
                </a:solidFill>
                <a:effectLst/>
                <a:latin typeface="+mj-lt"/>
              </a:rPr>
              <a:t>namespace App\Repositories;</a:t>
            </a:r>
          </a:p>
          <a:p>
            <a:pPr marL="0" indent="0" algn="just">
              <a:buNone/>
            </a:pPr>
            <a:r>
              <a:rPr lang="en-US" sz="1800" b="1" i="0" dirty="0">
                <a:solidFill>
                  <a:schemeClr val="tx2">
                    <a:lumMod val="60000"/>
                    <a:lumOff val="40000"/>
                  </a:schemeClr>
                </a:solidFill>
                <a:effectLst/>
                <a:latin typeface="+mj-lt"/>
              </a:rPr>
              <a:t>interface </a:t>
            </a:r>
            <a:r>
              <a:rPr lang="en-US" sz="1800" b="1" i="0" dirty="0" err="1">
                <a:solidFill>
                  <a:schemeClr val="tx2">
                    <a:lumMod val="60000"/>
                    <a:lumOff val="40000"/>
                  </a:schemeClr>
                </a:solidFill>
                <a:effectLst/>
                <a:latin typeface="+mj-lt"/>
              </a:rPr>
              <a:t>TestInterface</a:t>
            </a:r>
            <a:endParaRPr lang="en-US" sz="1800" b="1" i="0" dirty="0">
              <a:solidFill>
                <a:schemeClr val="tx2">
                  <a:lumMod val="60000"/>
                  <a:lumOff val="40000"/>
                </a:schemeClr>
              </a:solidFill>
              <a:effectLst/>
              <a:latin typeface="+mj-lt"/>
            </a:endParaRP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   public function all();</a:t>
            </a:r>
          </a:p>
          <a:p>
            <a:pPr marL="0" indent="0" algn="just">
              <a:buNone/>
            </a:pPr>
            <a:r>
              <a:rPr lang="en-US" sz="1800" b="1" i="0" dirty="0">
                <a:solidFill>
                  <a:schemeClr val="tx2">
                    <a:lumMod val="60000"/>
                    <a:lumOff val="40000"/>
                  </a:schemeClr>
                </a:solidFill>
                <a:effectLst/>
                <a:latin typeface="+mj-lt"/>
              </a:rPr>
              <a:t>   public function get($id);</a:t>
            </a:r>
          </a:p>
          <a:p>
            <a:pPr marL="0" indent="0" algn="just">
              <a:buNone/>
            </a:pPr>
            <a:r>
              <a:rPr lang="en-US" sz="1800" b="1" i="0" dirty="0">
                <a:solidFill>
                  <a:schemeClr val="tx2">
                    <a:lumMod val="60000"/>
                    <a:lumOff val="40000"/>
                  </a:schemeClr>
                </a:solidFill>
                <a:effectLst/>
                <a:latin typeface="+mj-lt"/>
              </a:rPr>
              <a:t>   public function store(array $data);</a:t>
            </a:r>
          </a:p>
          <a:p>
            <a:pPr marL="0" indent="0" algn="just">
              <a:buNone/>
            </a:pPr>
            <a:r>
              <a:rPr lang="en-US" sz="1800" b="1" i="0" dirty="0">
                <a:solidFill>
                  <a:schemeClr val="tx2">
                    <a:lumMod val="60000"/>
                    <a:lumOff val="40000"/>
                  </a:schemeClr>
                </a:solidFill>
                <a:effectLst/>
                <a:latin typeface="+mj-lt"/>
              </a:rPr>
              <a:t>   public function update($id, array $data); </a:t>
            </a:r>
          </a:p>
          <a:p>
            <a:pPr marL="0" indent="0" algn="just">
              <a:buNone/>
            </a:pPr>
            <a:r>
              <a:rPr lang="en-US" sz="1800" b="1" i="0" dirty="0">
                <a:solidFill>
                  <a:schemeClr val="tx2">
                    <a:lumMod val="60000"/>
                    <a:lumOff val="40000"/>
                  </a:schemeClr>
                </a:solidFill>
                <a:effectLst/>
                <a:latin typeface="+mj-lt"/>
              </a:rPr>
              <a:t>   public function delete($id);</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045381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5137150"/>
          </a:xfrm>
        </p:spPr>
        <p:txBody>
          <a:bodyPr>
            <a:normAutofit lnSpcReduction="10000"/>
          </a:bodyPr>
          <a:lstStyle/>
          <a:p>
            <a:pPr marL="0" indent="0" algn="just" fontAlgn="base">
              <a:buNone/>
            </a:pPr>
            <a:r>
              <a:rPr lang="en-US" sz="1800" b="0" i="0" dirty="0">
                <a:solidFill>
                  <a:srgbClr val="333333"/>
                </a:solidFill>
                <a:effectLst/>
                <a:latin typeface="+mj-lt"/>
              </a:rPr>
              <a:t>For this tutorial, our interface name is </a:t>
            </a:r>
            <a:r>
              <a:rPr lang="en-US" sz="1800" b="0" i="0" dirty="0" err="1">
                <a:solidFill>
                  <a:srgbClr val="333333"/>
                </a:solidFill>
                <a:effectLst/>
                <a:latin typeface="+mj-lt"/>
              </a:rPr>
              <a:t>TestInterface</a:t>
            </a:r>
            <a:r>
              <a:rPr lang="en-US" sz="1800" b="0" i="0" dirty="0">
                <a:solidFill>
                  <a:srgbClr val="333333"/>
                </a:solidFill>
                <a:effectLst/>
                <a:latin typeface="+mj-lt"/>
              </a:rPr>
              <a:t> and we have five methods called all(), get(), store(), update() and delete(). Now our interface is created, we need to create a repository. In the repository, we’re going to call these methods from the interface and implement them. Let’s create a repository-</a:t>
            </a:r>
          </a:p>
          <a:p>
            <a:pPr marL="0" indent="0" algn="just" fontAlgn="base">
              <a:buNone/>
            </a:pPr>
            <a:endParaRPr lang="en-US" sz="1800" b="0" i="0" dirty="0">
              <a:solidFill>
                <a:srgbClr val="333333"/>
              </a:solidFill>
              <a:effectLst/>
              <a:latin typeface="+mj-lt"/>
            </a:endParaRPr>
          </a:p>
          <a:p>
            <a:pPr marL="0" indent="0" algn="just" fontAlgn="base">
              <a:buNone/>
            </a:pPr>
            <a:r>
              <a:rPr lang="en-US" sz="1800" b="1" i="0" dirty="0">
                <a:solidFill>
                  <a:schemeClr val="tx2">
                    <a:lumMod val="60000"/>
                    <a:lumOff val="40000"/>
                  </a:schemeClr>
                </a:solidFill>
                <a:effectLst/>
                <a:latin typeface="+mj-lt"/>
              </a:rPr>
              <a:t>&lt;?</a:t>
            </a:r>
            <a:r>
              <a:rPr lang="en-US" sz="1800" b="1" i="0" dirty="0" err="1">
                <a:solidFill>
                  <a:schemeClr val="tx2">
                    <a:lumMod val="60000"/>
                    <a:lumOff val="40000"/>
                  </a:schemeClr>
                </a:solidFill>
                <a:effectLst/>
                <a:latin typeface="+mj-lt"/>
              </a:rPr>
              <a:t>php</a:t>
            </a:r>
            <a:endParaRPr lang="en-US" sz="1800" b="1" i="0" dirty="0">
              <a:solidFill>
                <a:schemeClr val="tx2">
                  <a:lumMod val="60000"/>
                  <a:lumOff val="40000"/>
                </a:schemeClr>
              </a:solidFill>
              <a:effectLst/>
              <a:latin typeface="+mj-lt"/>
            </a:endParaRPr>
          </a:p>
          <a:p>
            <a:pPr marL="0" indent="0" algn="just" fontAlgn="base">
              <a:buNone/>
            </a:pPr>
            <a:r>
              <a:rPr lang="en-US" sz="1800" b="1" i="0" dirty="0">
                <a:solidFill>
                  <a:schemeClr val="tx2">
                    <a:lumMod val="60000"/>
                    <a:lumOff val="40000"/>
                  </a:schemeClr>
                </a:solidFill>
                <a:effectLst/>
                <a:latin typeface="+mj-lt"/>
              </a:rPr>
              <a:t>//(Here the App\Repositories is the folder name)</a:t>
            </a:r>
          </a:p>
          <a:p>
            <a:pPr marL="0" indent="0" algn="just" fontAlgn="base">
              <a:buNone/>
            </a:pPr>
            <a:r>
              <a:rPr lang="en-US" sz="1800" b="1" i="0" dirty="0">
                <a:solidFill>
                  <a:schemeClr val="tx2">
                    <a:lumMod val="60000"/>
                    <a:lumOff val="40000"/>
                  </a:schemeClr>
                </a:solidFill>
                <a:effectLst/>
                <a:latin typeface="+mj-lt"/>
              </a:rPr>
              <a:t>namespace App\Repositories;</a:t>
            </a:r>
          </a:p>
          <a:p>
            <a:pPr marL="0" indent="0" algn="just" fontAlgn="base">
              <a:buNone/>
            </a:pPr>
            <a:r>
              <a:rPr lang="en-US" sz="1800" b="1" i="0" dirty="0">
                <a:solidFill>
                  <a:schemeClr val="tx2">
                    <a:lumMod val="60000"/>
                    <a:lumOff val="40000"/>
                  </a:schemeClr>
                </a:solidFill>
                <a:effectLst/>
                <a:latin typeface="+mj-lt"/>
              </a:rPr>
              <a:t>use App\Models\Customer;</a:t>
            </a:r>
          </a:p>
          <a:p>
            <a:pPr marL="0" indent="0" algn="just" fontAlgn="base">
              <a:buNone/>
            </a:pPr>
            <a:r>
              <a:rPr lang="en-US" sz="1800" b="1" i="0" dirty="0">
                <a:solidFill>
                  <a:schemeClr val="tx2">
                    <a:lumMod val="60000"/>
                    <a:lumOff val="40000"/>
                  </a:schemeClr>
                </a:solidFill>
                <a:effectLst/>
                <a:latin typeface="+mj-lt"/>
              </a:rPr>
              <a:t>class </a:t>
            </a:r>
            <a:r>
              <a:rPr lang="en-US" sz="1800" b="1" i="0" dirty="0" err="1">
                <a:solidFill>
                  <a:schemeClr val="tx2">
                    <a:lumMod val="60000"/>
                    <a:lumOff val="40000"/>
                  </a:schemeClr>
                </a:solidFill>
                <a:effectLst/>
                <a:latin typeface="+mj-lt"/>
              </a:rPr>
              <a:t>TestRepositoryOne</a:t>
            </a:r>
            <a:r>
              <a:rPr lang="en-US" sz="1800" b="1" i="0" dirty="0">
                <a:solidFill>
                  <a:schemeClr val="tx2">
                    <a:lumMod val="60000"/>
                    <a:lumOff val="40000"/>
                  </a:schemeClr>
                </a:solidFill>
                <a:effectLst/>
                <a:latin typeface="+mj-lt"/>
              </a:rPr>
              <a:t> </a:t>
            </a:r>
            <a:r>
              <a:rPr lang="en-US" sz="1800" b="1" i="0" dirty="0" err="1">
                <a:solidFill>
                  <a:schemeClr val="tx2">
                    <a:lumMod val="60000"/>
                    <a:lumOff val="40000"/>
                  </a:schemeClr>
                </a:solidFill>
                <a:effectLst/>
                <a:latin typeface="+mj-lt"/>
              </a:rPr>
              <a:t>implemets</a:t>
            </a:r>
            <a:r>
              <a:rPr lang="en-US" sz="1800" b="1" i="0" dirty="0">
                <a:solidFill>
                  <a:schemeClr val="tx2">
                    <a:lumMod val="60000"/>
                    <a:lumOff val="40000"/>
                  </a:schemeClr>
                </a:solidFill>
                <a:effectLst/>
                <a:latin typeface="+mj-lt"/>
              </a:rPr>
              <a:t> </a:t>
            </a:r>
            <a:r>
              <a:rPr lang="en-US" sz="1800" b="1" i="0" dirty="0" err="1">
                <a:solidFill>
                  <a:schemeClr val="tx2">
                    <a:lumMod val="60000"/>
                    <a:lumOff val="40000"/>
                  </a:schemeClr>
                </a:solidFill>
                <a:effectLst/>
                <a:latin typeface="+mj-lt"/>
              </a:rPr>
              <a:t>TestInterface</a:t>
            </a:r>
            <a:endParaRPr lang="en-US" sz="1800" b="1" i="0" dirty="0">
              <a:solidFill>
                <a:schemeClr val="tx2">
                  <a:lumMod val="60000"/>
                  <a:lumOff val="40000"/>
                </a:schemeClr>
              </a:solidFill>
              <a:effectLst/>
              <a:latin typeface="+mj-lt"/>
            </a:endParaRPr>
          </a:p>
          <a:p>
            <a:pPr marL="0" indent="0" algn="just" fontAlgn="base">
              <a:buNone/>
            </a:pPr>
            <a:r>
              <a:rPr lang="en-US" sz="1800" b="1" i="0" dirty="0">
                <a:solidFill>
                  <a:schemeClr val="tx2">
                    <a:lumMod val="60000"/>
                    <a:lumOff val="40000"/>
                  </a:schemeClr>
                </a:solidFill>
                <a:effectLst/>
                <a:latin typeface="+mj-lt"/>
              </a:rPr>
              <a:t>{</a:t>
            </a:r>
          </a:p>
          <a:p>
            <a:pPr marL="0" indent="0" algn="just" fontAlgn="base">
              <a:buNone/>
            </a:pPr>
            <a:r>
              <a:rPr lang="en-US" sz="1800" b="1" i="0" dirty="0">
                <a:solidFill>
                  <a:schemeClr val="tx2">
                    <a:lumMod val="60000"/>
                    <a:lumOff val="40000"/>
                  </a:schemeClr>
                </a:solidFill>
                <a:effectLst/>
                <a:latin typeface="+mj-lt"/>
              </a:rPr>
              <a:t>	//To view all the data</a:t>
            </a:r>
          </a:p>
          <a:p>
            <a:pPr marL="0" indent="0" algn="just" fontAlgn="base">
              <a:buNone/>
            </a:pPr>
            <a:r>
              <a:rPr lang="en-US" sz="1800" b="1" i="0" dirty="0">
                <a:solidFill>
                  <a:schemeClr val="tx2">
                    <a:lumMod val="60000"/>
                    <a:lumOff val="40000"/>
                  </a:schemeClr>
                </a:solidFill>
                <a:effectLst/>
                <a:latin typeface="+mj-lt"/>
              </a:rPr>
              <a:t>	public function all()</a:t>
            </a:r>
          </a:p>
          <a:p>
            <a:pPr marL="0" indent="0" algn="just" fontAlgn="base">
              <a:buNone/>
            </a:pPr>
            <a:r>
              <a:rPr lang="en-US" sz="1800" b="1" i="0" dirty="0">
                <a:solidFill>
                  <a:schemeClr val="tx2">
                    <a:lumMod val="60000"/>
                    <a:lumOff val="40000"/>
                  </a:schemeClr>
                </a:solidFill>
                <a:effectLst/>
                <a:latin typeface="+mj-lt"/>
              </a:rPr>
              <a:t>	{</a:t>
            </a:r>
          </a:p>
          <a:p>
            <a:pPr marL="0" indent="0" algn="just" fontAlgn="base">
              <a:buNone/>
            </a:pPr>
            <a:r>
              <a:rPr lang="en-US" sz="1800" b="1" i="0" dirty="0">
                <a:solidFill>
                  <a:schemeClr val="tx2">
                    <a:lumMod val="60000"/>
                    <a:lumOff val="40000"/>
                  </a:schemeClr>
                </a:solidFill>
                <a:effectLst/>
                <a:latin typeface="+mj-lt"/>
              </a:rPr>
              <a:t>	return Customer::get();</a:t>
            </a:r>
          </a:p>
          <a:p>
            <a:pPr marL="0" indent="0" algn="just" fontAlgn="base">
              <a:buNone/>
            </a:pPr>
            <a:r>
              <a:rPr lang="en-US" sz="1800" b="1" i="0" dirty="0">
                <a:solidFill>
                  <a:schemeClr val="tx2">
                    <a:lumMod val="60000"/>
                    <a:lumOff val="40000"/>
                  </a:schemeClr>
                </a:solidFill>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2" name="Rectangle 1">
            <a:extLst>
              <a:ext uri="{FF2B5EF4-FFF2-40B4-BE49-F238E27FC236}">
                <a16:creationId xmlns:a16="http://schemas.microsoft.com/office/drawing/2014/main" id="{0F635E1D-FCFF-324E-5941-2FA1C890AC8E}"/>
              </a:ext>
            </a:extLst>
          </p:cNvPr>
          <p:cNvSpPr/>
          <p:nvPr/>
        </p:nvSpPr>
        <p:spPr>
          <a:xfrm>
            <a:off x="457200" y="2667000"/>
            <a:ext cx="6553200" cy="36062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642923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11544"/>
            <a:ext cx="8229600" cy="4525963"/>
          </a:xfrm>
        </p:spPr>
        <p:txBody>
          <a:bodyPr>
            <a:noAutofit/>
          </a:bodyPr>
          <a:lstStyle/>
          <a:p>
            <a:pPr marL="0" indent="0" algn="just">
              <a:buNone/>
            </a:pPr>
            <a:r>
              <a:rPr lang="en-US" sz="1800" b="1" i="0" dirty="0">
                <a:solidFill>
                  <a:schemeClr val="tx2">
                    <a:lumMod val="60000"/>
                    <a:lumOff val="40000"/>
                  </a:schemeClr>
                </a:solidFill>
                <a:effectLst/>
                <a:latin typeface="+mj-lt"/>
              </a:rPr>
              <a:t>	//Get an individual record</a:t>
            </a:r>
          </a:p>
          <a:p>
            <a:pPr marL="0" indent="0" algn="just">
              <a:buNone/>
            </a:pPr>
            <a:r>
              <a:rPr lang="en-US" sz="1800" b="1" i="0" dirty="0">
                <a:solidFill>
                  <a:schemeClr val="tx2">
                    <a:lumMod val="60000"/>
                    <a:lumOff val="40000"/>
                  </a:schemeClr>
                </a:solidFill>
                <a:effectLst/>
                <a:latin typeface="+mj-lt"/>
              </a:rPr>
              <a:t>	public function get($id)</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Customer::find($id);</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//Store the data</a:t>
            </a:r>
          </a:p>
          <a:p>
            <a:pPr marL="0" indent="0" algn="just">
              <a:buNone/>
            </a:pPr>
            <a:r>
              <a:rPr lang="en-US" sz="1800" b="1" i="0" dirty="0">
                <a:solidFill>
                  <a:schemeClr val="tx2">
                    <a:lumMod val="60000"/>
                    <a:lumOff val="40000"/>
                  </a:schemeClr>
                </a:solidFill>
                <a:effectLst/>
                <a:latin typeface="+mj-lt"/>
              </a:rPr>
              <a:t>	public function store(array $data)</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Customer::create($data);</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11" name="TextBox 10">
            <a:extLst>
              <a:ext uri="{FF2B5EF4-FFF2-40B4-BE49-F238E27FC236}">
                <a16:creationId xmlns:a16="http://schemas.microsoft.com/office/drawing/2014/main" id="{74EAD665-3C5C-3542-BF9A-D006993A352C}"/>
              </a:ext>
            </a:extLst>
          </p:cNvPr>
          <p:cNvSpPr txBox="1"/>
          <p:nvPr/>
        </p:nvSpPr>
        <p:spPr>
          <a:xfrm>
            <a:off x="3886200" y="1730171"/>
            <a:ext cx="5334000" cy="3416320"/>
          </a:xfrm>
          <a:prstGeom prst="rect">
            <a:avLst/>
          </a:prstGeom>
          <a:noFill/>
        </p:spPr>
        <p:txBody>
          <a:bodyPr wrap="square">
            <a:spAutoFit/>
          </a:bodyPr>
          <a:lstStyle/>
          <a:p>
            <a:pPr marL="0" indent="0" algn="just">
              <a:buNone/>
            </a:pPr>
            <a:r>
              <a:rPr lang="en-US" sz="1800" b="1" i="0" dirty="0">
                <a:solidFill>
                  <a:schemeClr val="tx2">
                    <a:lumMod val="60000"/>
                    <a:lumOff val="40000"/>
                  </a:schemeClr>
                </a:solidFill>
                <a:effectLst/>
                <a:latin typeface="+mj-lt"/>
              </a:rPr>
              <a:t>//Update the data</a:t>
            </a:r>
          </a:p>
          <a:p>
            <a:pPr marL="0" indent="0" algn="just">
              <a:buNone/>
            </a:pPr>
            <a:r>
              <a:rPr lang="en-US" sz="1800" b="1" i="0" dirty="0">
                <a:solidFill>
                  <a:schemeClr val="tx2">
                    <a:lumMod val="60000"/>
                    <a:lumOff val="40000"/>
                  </a:schemeClr>
                </a:solidFill>
                <a:effectLst/>
                <a:latin typeface="+mj-lt"/>
              </a:rPr>
              <a:t>	public function update($id, array $data)</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Customer::find($id)-&gt;update($data);</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//Delete the data</a:t>
            </a:r>
          </a:p>
          <a:p>
            <a:pPr marL="0" indent="0" algn="just">
              <a:buNone/>
            </a:pPr>
            <a:r>
              <a:rPr lang="en-US" sz="1800" b="1" i="0" dirty="0">
                <a:solidFill>
                  <a:schemeClr val="tx2">
                    <a:lumMod val="60000"/>
                    <a:lumOff val="40000"/>
                  </a:schemeClr>
                </a:solidFill>
                <a:effectLst/>
                <a:latin typeface="+mj-lt"/>
              </a:rPr>
              <a:t>	public function delete($id)</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	return Customer::destroy($id);</a:t>
            </a:r>
          </a:p>
          <a:p>
            <a:pPr marL="0" indent="0" algn="just">
              <a:buNone/>
            </a:pPr>
            <a:r>
              <a:rPr lang="en-US" sz="1800" b="1" i="0" dirty="0">
                <a:solidFill>
                  <a:schemeClr val="tx2">
                    <a:lumMod val="60000"/>
                    <a:lumOff val="40000"/>
                  </a:schemeClr>
                </a:solidFill>
                <a:effectLst/>
                <a:latin typeface="+mj-lt"/>
              </a:rPr>
              <a:t>	}</a:t>
            </a:r>
          </a:p>
          <a:p>
            <a:pPr marL="0" indent="0" algn="just">
              <a:buNone/>
            </a:pPr>
            <a:r>
              <a:rPr lang="en-US" sz="1800" b="1" i="0" dirty="0">
                <a:solidFill>
                  <a:schemeClr val="tx2">
                    <a:lumMod val="60000"/>
                    <a:lumOff val="40000"/>
                  </a:schemeClr>
                </a:solidFill>
                <a:effectLst/>
                <a:latin typeface="+mj-lt"/>
              </a:rPr>
              <a:t>}</a:t>
            </a:r>
          </a:p>
          <a:p>
            <a:pPr marL="0" indent="0" algn="just">
              <a:buNone/>
            </a:pPr>
            <a:r>
              <a:rPr lang="en-US" sz="1800" b="1" i="0" dirty="0">
                <a:solidFill>
                  <a:schemeClr val="tx2">
                    <a:lumMod val="60000"/>
                    <a:lumOff val="40000"/>
                  </a:schemeClr>
                </a:solidFill>
                <a:effectLst/>
                <a:latin typeface="+mj-lt"/>
              </a:rPr>
              <a:t>?&gt;</a:t>
            </a:r>
            <a:endParaRPr lang="en-IN" dirty="0"/>
          </a:p>
        </p:txBody>
      </p:sp>
      <p:sp>
        <p:nvSpPr>
          <p:cNvPr id="12" name="Rectangle 11">
            <a:extLst>
              <a:ext uri="{FF2B5EF4-FFF2-40B4-BE49-F238E27FC236}">
                <a16:creationId xmlns:a16="http://schemas.microsoft.com/office/drawing/2014/main" id="{AFB4E9E6-37C8-4596-F073-86AAEC563B36}"/>
              </a:ext>
            </a:extLst>
          </p:cNvPr>
          <p:cNvSpPr/>
          <p:nvPr/>
        </p:nvSpPr>
        <p:spPr>
          <a:xfrm>
            <a:off x="304800" y="1592701"/>
            <a:ext cx="3429000" cy="36650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E5C6CA81-5AB1-F9AD-A2D4-AA69F643580E}"/>
              </a:ext>
            </a:extLst>
          </p:cNvPr>
          <p:cNvSpPr/>
          <p:nvPr/>
        </p:nvSpPr>
        <p:spPr>
          <a:xfrm>
            <a:off x="3779520" y="1592700"/>
            <a:ext cx="5288280" cy="36650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89732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2000" b="1" i="0" dirty="0">
                <a:solidFill>
                  <a:srgbClr val="333333"/>
                </a:solidFill>
                <a:effectLst/>
                <a:latin typeface="+mj-lt"/>
              </a:rPr>
              <a:t>Facade pattern:</a:t>
            </a:r>
          </a:p>
          <a:p>
            <a:pPr marL="0" indent="0" algn="just">
              <a:buNone/>
            </a:pPr>
            <a:r>
              <a:rPr lang="en-US" sz="1800" i="0" dirty="0">
                <a:solidFill>
                  <a:srgbClr val="333333"/>
                </a:solidFill>
                <a:effectLst/>
                <a:latin typeface="+mj-lt"/>
              </a:rPr>
              <a:t>The facade pattern provides a combined interface to a set of interfaces in a subsystem. A facade defines a higher-level interface that makes the subsystem easier to use.</a:t>
            </a:r>
          </a:p>
          <a:p>
            <a:pPr marL="0" indent="0" algn="just">
              <a:buNone/>
            </a:pPr>
            <a:r>
              <a:rPr lang="en-US" sz="1800" i="0" dirty="0">
                <a:solidFill>
                  <a:srgbClr val="333333"/>
                </a:solidFill>
                <a:effectLst/>
                <a:latin typeface="+mj-lt"/>
              </a:rPr>
              <a:t>The facade pattern isn’t all about covering up bad code, though. It can be used to create a simple public interface that bonds multiple classes working together in some way. Suppose you’re dealing with a large subsystem with hundreds of public methods but you only need a few of them.</a:t>
            </a:r>
          </a:p>
          <a:p>
            <a:pPr marL="0" indent="0" algn="just">
              <a:buNone/>
            </a:pPr>
            <a:endParaRPr lang="en-US" sz="1800" i="0" dirty="0">
              <a:solidFill>
                <a:srgbClr val="333333"/>
              </a:solidFill>
              <a:effectLst/>
              <a:latin typeface="+mj-lt"/>
            </a:endParaRPr>
          </a:p>
          <a:p>
            <a:pPr marL="0" indent="0" algn="just">
              <a:buNone/>
            </a:pPr>
            <a:r>
              <a:rPr lang="en-US" sz="1800" i="0" dirty="0">
                <a:solidFill>
                  <a:srgbClr val="333333"/>
                </a:solidFill>
                <a:effectLst/>
                <a:latin typeface="+mj-lt"/>
              </a:rPr>
              <a:t>You want the facade to correctly construct the various classes in the subsystem and provide those interfaces to you such that you can use them with ease. All of Laravel’s facades are defined in the Illuminate\Support\Facades namespace. Let’s see an example-</a:t>
            </a:r>
          </a:p>
          <a:p>
            <a:pPr marL="0" indent="0" algn="just">
              <a:buNone/>
            </a:pPr>
            <a:endParaRPr lang="en-US" sz="1800" i="0" dirty="0">
              <a:solidFill>
                <a:srgbClr val="333333"/>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251691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7528"/>
            <a:ext cx="8229600" cy="5358822"/>
          </a:xfrm>
        </p:spPr>
        <p:txBody>
          <a:bodyPr>
            <a:normAutofit/>
          </a:bodyPr>
          <a:lstStyle/>
          <a:p>
            <a:pPr marL="0" indent="0" algn="just">
              <a:buNone/>
            </a:pPr>
            <a:r>
              <a:rPr lang="en-US" sz="1800" i="0" dirty="0">
                <a:solidFill>
                  <a:srgbClr val="333333"/>
                </a:solidFill>
                <a:effectLst/>
                <a:latin typeface="+mj-lt"/>
              </a:rPr>
              <a:t>In this App\Repositories folder, let’s create a PHP file called </a:t>
            </a:r>
            <a:r>
              <a:rPr lang="en-US" sz="1800" i="0" dirty="0" err="1">
                <a:solidFill>
                  <a:srgbClr val="333333"/>
                </a:solidFill>
                <a:effectLst/>
                <a:latin typeface="+mj-lt"/>
              </a:rPr>
              <a:t>Addition.php</a:t>
            </a:r>
            <a:r>
              <a:rPr lang="en-US" sz="1800" i="0" dirty="0">
                <a:solidFill>
                  <a:srgbClr val="333333"/>
                </a:solidFill>
                <a:effectLst/>
                <a:latin typeface="+mj-lt"/>
              </a:rPr>
              <a:t>.</a:t>
            </a:r>
          </a:p>
          <a:p>
            <a:pPr marL="0" indent="0" algn="just">
              <a:buNone/>
            </a:pPr>
            <a:r>
              <a:rPr lang="en-US" sz="1800" dirty="0" err="1">
                <a:latin typeface="+mj-lt"/>
              </a:rPr>
              <a:t>Addition.php</a:t>
            </a:r>
            <a:r>
              <a:rPr lang="en-US" sz="1800" dirty="0">
                <a:latin typeface="+mj-lt"/>
              </a:rPr>
              <a:t>:</a:t>
            </a:r>
          </a:p>
          <a:p>
            <a:pPr marL="0" indent="0" algn="just">
              <a:buNone/>
            </a:pPr>
            <a:endParaRPr lang="en-US" sz="1800" dirty="0">
              <a:latin typeface="+mj-lt"/>
            </a:endParaRPr>
          </a:p>
          <a:p>
            <a:pPr marL="0" indent="0" algn="just">
              <a:buNone/>
            </a:pPr>
            <a:r>
              <a:rPr lang="en-US" sz="1800" b="1" dirty="0">
                <a:solidFill>
                  <a:schemeClr val="tx2">
                    <a:lumMod val="60000"/>
                    <a:lumOff val="40000"/>
                  </a:schemeClr>
                </a:solidFill>
                <a:latin typeface="+mj-lt"/>
              </a:rPr>
              <a:t>&lt;?</a:t>
            </a:r>
            <a:r>
              <a:rPr lang="en-US" sz="1800" b="1" dirty="0" err="1">
                <a:solidFill>
                  <a:schemeClr val="tx2">
                    <a:lumMod val="60000"/>
                    <a:lumOff val="40000"/>
                  </a:schemeClr>
                </a:solidFill>
                <a:latin typeface="+mj-lt"/>
              </a:rPr>
              <a:t>php</a:t>
            </a:r>
            <a:endParaRPr lang="en-US" sz="1800" b="1" dirty="0">
              <a:solidFill>
                <a:schemeClr val="tx2">
                  <a:lumMod val="60000"/>
                  <a:lumOff val="40000"/>
                </a:schemeClr>
              </a:solidFill>
              <a:latin typeface="+mj-lt"/>
            </a:endParaRPr>
          </a:p>
          <a:p>
            <a:pPr marL="0" indent="0" algn="just">
              <a:buNone/>
            </a:pPr>
            <a:r>
              <a:rPr lang="en-US" sz="1800" b="1" dirty="0">
                <a:solidFill>
                  <a:schemeClr val="tx2">
                    <a:lumMod val="60000"/>
                    <a:lumOff val="40000"/>
                  </a:schemeClr>
                </a:solidFill>
                <a:latin typeface="+mj-lt"/>
              </a:rPr>
              <a:t>namespace App\Repositories;</a:t>
            </a:r>
          </a:p>
          <a:p>
            <a:pPr marL="0" indent="0" algn="just">
              <a:buNone/>
            </a:pPr>
            <a:r>
              <a:rPr lang="en-US" sz="1800" b="1" dirty="0">
                <a:solidFill>
                  <a:schemeClr val="tx2">
                    <a:lumMod val="60000"/>
                    <a:lumOff val="40000"/>
                  </a:schemeClr>
                </a:solidFill>
                <a:latin typeface="+mj-lt"/>
              </a:rPr>
              <a:t>class calculation</a:t>
            </a:r>
          </a:p>
          <a:p>
            <a:pPr marL="0" indent="0" algn="just">
              <a:buNone/>
            </a:pPr>
            <a:r>
              <a:rPr lang="en-US" sz="1800" b="1" dirty="0">
                <a:solidFill>
                  <a:schemeClr val="tx2">
                    <a:lumMod val="60000"/>
                    <a:lumOff val="40000"/>
                  </a:schemeClr>
                </a:solidFill>
                <a:latin typeface="+mj-lt"/>
              </a:rPr>
              <a:t>{</a:t>
            </a:r>
          </a:p>
          <a:p>
            <a:pPr marL="0" indent="0" algn="just">
              <a:buNone/>
            </a:pPr>
            <a:r>
              <a:rPr lang="en-US" sz="1800" b="1" dirty="0">
                <a:solidFill>
                  <a:schemeClr val="tx2">
                    <a:lumMod val="60000"/>
                    <a:lumOff val="40000"/>
                  </a:schemeClr>
                </a:solidFill>
                <a:latin typeface="+mj-lt"/>
              </a:rPr>
              <a:t>    public function sum()       {</a:t>
            </a:r>
          </a:p>
          <a:p>
            <a:pPr marL="0" indent="0" algn="just">
              <a:buNone/>
            </a:pPr>
            <a:r>
              <a:rPr lang="en-US" sz="1800" b="1" dirty="0">
                <a:solidFill>
                  <a:schemeClr val="tx2">
                    <a:lumMod val="60000"/>
                    <a:lumOff val="40000"/>
                  </a:schemeClr>
                </a:solidFill>
                <a:latin typeface="+mj-lt"/>
              </a:rPr>
              <a:t>	$a = 10;</a:t>
            </a:r>
          </a:p>
          <a:p>
            <a:pPr marL="0" indent="0" algn="just">
              <a:buNone/>
            </a:pPr>
            <a:r>
              <a:rPr lang="en-US" sz="1800" b="1" dirty="0">
                <a:solidFill>
                  <a:schemeClr val="tx2">
                    <a:lumMod val="60000"/>
                    <a:lumOff val="40000"/>
                  </a:schemeClr>
                </a:solidFill>
                <a:latin typeface="+mj-lt"/>
              </a:rPr>
              <a:t>	$b = 20;</a:t>
            </a:r>
          </a:p>
          <a:p>
            <a:pPr marL="0" indent="0" algn="just">
              <a:buNone/>
            </a:pPr>
            <a:r>
              <a:rPr lang="en-US" sz="1800" b="1" dirty="0">
                <a:solidFill>
                  <a:schemeClr val="tx2">
                    <a:lumMod val="60000"/>
                    <a:lumOff val="40000"/>
                  </a:schemeClr>
                </a:solidFill>
                <a:latin typeface="+mj-lt"/>
              </a:rPr>
              <a:t>	$result = $a + $b; }</a:t>
            </a:r>
          </a:p>
          <a:p>
            <a:pPr marL="0" indent="0" algn="just">
              <a:buNone/>
            </a:pPr>
            <a:r>
              <a:rPr lang="en-US" sz="1800" b="1" dirty="0">
                <a:solidFill>
                  <a:schemeClr val="tx2">
                    <a:lumMod val="60000"/>
                    <a:lumOff val="40000"/>
                  </a:schemeClr>
                </a:solidFill>
                <a:latin typeface="+mj-lt"/>
              </a:rPr>
              <a:t>}</a:t>
            </a:r>
          </a:p>
          <a:p>
            <a:pPr marL="0" indent="0" algn="just">
              <a:buNone/>
            </a:pPr>
            <a:r>
              <a:rPr lang="en-US" sz="1800" b="1" dirty="0">
                <a:solidFill>
                  <a:schemeClr val="tx2">
                    <a:lumMod val="60000"/>
                    <a:lumOff val="40000"/>
                  </a:schemeClr>
                </a:solidFill>
                <a:latin typeface="+mj-lt"/>
              </a:rPr>
              <a:t>?&gt;</a:t>
            </a:r>
          </a:p>
          <a:p>
            <a:pPr marL="0" indent="0" algn="just">
              <a:buNone/>
            </a:pPr>
            <a:r>
              <a:rPr lang="en-US" sz="1800" dirty="0">
                <a:latin typeface="+mj-lt"/>
              </a:rPr>
              <a:t>We have a class called calculation and it has a function called sum. It’s a simple function that returns the sum of two numbers. Now, we can access this function in our application from anywhere. For that, at first, we have to bind it to our service provider.</a:t>
            </a:r>
          </a:p>
          <a:p>
            <a:pPr marL="0" indent="0" algn="just">
              <a:buNone/>
            </a:pPr>
            <a:endParaRPr lang="en-US" sz="1800" dirty="0">
              <a:latin typeface="+mj-lt"/>
            </a:endParaRPr>
          </a:p>
          <a:p>
            <a:pPr marL="0" indent="0" algn="just">
              <a:buNone/>
            </a:pP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0" baseline="0" dirty="0"/>
              <a:t>Laravel design patter</a:t>
            </a:r>
            <a:endParaRPr lang="en-IN" sz="2400" b="0" i="0" dirty="0">
              <a:solidFill>
                <a:srgbClr val="610B38"/>
              </a:solidFill>
              <a:effectLst/>
              <a:latin typeface="erdana"/>
            </a:endParaRPr>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633932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t>Topic :</a:t>
            </a:r>
            <a:r>
              <a:rPr lang="en-US" sz="2000" b="0" baseline="0" dirty="0"/>
              <a:t>Laravel blade template engine</a:t>
            </a:r>
            <a:endParaRPr lang="en-IN" sz="2000" dirty="0"/>
          </a:p>
          <a:p>
            <a:pPr lvl="0" algn="just"/>
            <a:r>
              <a:rPr lang="en-US" sz="1800" i="0" dirty="0">
                <a:solidFill>
                  <a:srgbClr val="202124"/>
                </a:solidFill>
                <a:effectLst/>
                <a:latin typeface="arial" panose="020B0604020202020204" pitchFamily="34" charset="0"/>
              </a:rPr>
              <a:t>Laravel Blade template engine enables the developer to produce HTML based sleek designs and themes. All views in Laravel are usually built in the blade template. Blade engine is fast in rendering views because it caches the view until they are modified.</a:t>
            </a:r>
            <a:endParaRPr lang="en-IN" sz="18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509843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7528"/>
            <a:ext cx="8229600" cy="4525963"/>
          </a:xfrm>
        </p:spPr>
        <p:txBody>
          <a:bodyPr>
            <a:normAutofit/>
          </a:bodyPr>
          <a:lstStyle/>
          <a:p>
            <a:pPr marL="0" indent="0" algn="just">
              <a:buNone/>
            </a:pPr>
            <a:r>
              <a:rPr lang="en-US" sz="2000" b="1" i="0" dirty="0">
                <a:solidFill>
                  <a:srgbClr val="610B38"/>
                </a:solidFill>
                <a:effectLst/>
                <a:latin typeface="+mj-lt"/>
              </a:rPr>
              <a:t>Blade Template</a:t>
            </a:r>
          </a:p>
          <a:p>
            <a:pPr algn="just"/>
            <a:r>
              <a:rPr lang="en-US" sz="1800" b="0" i="0" dirty="0">
                <a:solidFill>
                  <a:srgbClr val="333333"/>
                </a:solidFill>
                <a:effectLst/>
                <a:latin typeface="+mj-lt"/>
              </a:rPr>
              <a:t>The Blade is a powerful templating engine in a Laravel framework. The blade allows to use the templating engine easily, and it makes the syntax writing very simple. The blade templating engine provides its own structure such as conditional statements and loops. To create a blade template, you just need to create a view file and save it with a .</a:t>
            </a:r>
            <a:r>
              <a:rPr lang="en-US" sz="1800" b="0" i="0" dirty="0" err="1">
                <a:solidFill>
                  <a:srgbClr val="333333"/>
                </a:solidFill>
                <a:effectLst/>
                <a:latin typeface="+mj-lt"/>
              </a:rPr>
              <a:t>blade.php</a:t>
            </a:r>
            <a:r>
              <a:rPr lang="en-US" sz="1800" b="0" i="0" dirty="0">
                <a:solidFill>
                  <a:srgbClr val="333333"/>
                </a:solidFill>
                <a:effectLst/>
                <a:latin typeface="+mj-lt"/>
              </a:rPr>
              <a:t> extension instead of .</a:t>
            </a:r>
            <a:r>
              <a:rPr lang="en-US" sz="1800" b="0" i="0" dirty="0" err="1">
                <a:solidFill>
                  <a:srgbClr val="333333"/>
                </a:solidFill>
                <a:effectLst/>
                <a:latin typeface="+mj-lt"/>
              </a:rPr>
              <a:t>php</a:t>
            </a:r>
            <a:r>
              <a:rPr lang="en-US" sz="1800" b="0" i="0" dirty="0">
                <a:solidFill>
                  <a:srgbClr val="333333"/>
                </a:solidFill>
                <a:effectLst/>
                <a:latin typeface="+mj-lt"/>
              </a:rPr>
              <a:t> extension. The blade templates are stored in the /resources/view directory. The main advantage of using the blade template is that we can create the master template, which can be extended by other files.</a:t>
            </a:r>
          </a:p>
          <a:p>
            <a:pPr marL="0" indent="0" algn="just">
              <a:buNone/>
            </a:pPr>
            <a:r>
              <a:rPr lang="en-US" sz="1800" b="0" i="0" dirty="0">
                <a:solidFill>
                  <a:srgbClr val="610B38"/>
                </a:solidFill>
                <a:effectLst/>
                <a:latin typeface="+mj-lt"/>
              </a:rPr>
              <a:t>Why Blade template?</a:t>
            </a:r>
          </a:p>
          <a:p>
            <a:pPr algn="just"/>
            <a:r>
              <a:rPr lang="en-US" sz="1800" b="1" i="0" dirty="0">
                <a:solidFill>
                  <a:srgbClr val="333333"/>
                </a:solidFill>
                <a:effectLst/>
                <a:latin typeface="+mj-lt"/>
              </a:rPr>
              <a:t>Blade template is used because of the following reasons:</a:t>
            </a:r>
            <a:endParaRPr lang="en-US" sz="1800" b="0" i="0" dirty="0">
              <a:solidFill>
                <a:srgbClr val="333333"/>
              </a:solidFill>
              <a:effectLst/>
              <a:latin typeface="+mj-lt"/>
            </a:endParaRPr>
          </a:p>
          <a:p>
            <a:pPr>
              <a:buFont typeface="Arial" panose="020B0604020202020204" pitchFamily="34" charset="0"/>
              <a:buChar char="•"/>
            </a:pPr>
            <a:r>
              <a:rPr lang="en-US" sz="1800" b="1" i="0" dirty="0">
                <a:solidFill>
                  <a:srgbClr val="000000"/>
                </a:solidFill>
                <a:effectLst/>
                <a:latin typeface="+mj-lt"/>
              </a:rPr>
              <a:t>Displaying data</a:t>
            </a:r>
            <a:r>
              <a:rPr lang="en-US" sz="1800" b="0" i="0" dirty="0">
                <a:solidFill>
                  <a:srgbClr val="000000"/>
                </a:solidFill>
                <a:effectLst/>
                <a:latin typeface="+mj-lt"/>
              </a:rPr>
              <a:t/>
            </a:r>
            <a:br>
              <a:rPr lang="en-US" sz="1800" b="0" i="0" dirty="0">
                <a:solidFill>
                  <a:srgbClr val="000000"/>
                </a:solidFill>
                <a:effectLst/>
                <a:latin typeface="+mj-lt"/>
              </a:rPr>
            </a:br>
            <a:r>
              <a:rPr lang="en-US" sz="1800" b="0" i="0" dirty="0">
                <a:solidFill>
                  <a:srgbClr val="000000"/>
                </a:solidFill>
                <a:effectLst/>
                <a:latin typeface="+mj-lt"/>
              </a:rPr>
              <a:t>If you want to print the value of a variable, then you can do so by simply enclosing the variable within the curly brackets.</a:t>
            </a:r>
          </a:p>
          <a:p>
            <a:pPr algn="just"/>
            <a:endParaRPr lang="en-US" sz="1800" b="0" i="0" dirty="0">
              <a:solidFill>
                <a:srgbClr val="333333"/>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TextBox 7">
            <a:extLst>
              <a:ext uri="{FF2B5EF4-FFF2-40B4-BE49-F238E27FC236}">
                <a16:creationId xmlns:a16="http://schemas.microsoft.com/office/drawing/2014/main" id="{AAD36F56-1E65-0854-3449-CEDA4CD36DC1}"/>
              </a:ext>
            </a:extLst>
          </p:cNvPr>
          <p:cNvSpPr txBox="1"/>
          <p:nvPr/>
        </p:nvSpPr>
        <p:spPr>
          <a:xfrm>
            <a:off x="1219200" y="5105400"/>
            <a:ext cx="4595706" cy="646331"/>
          </a:xfrm>
          <a:prstGeom prst="rect">
            <a:avLst/>
          </a:prstGeom>
          <a:noFill/>
        </p:spPr>
        <p:txBody>
          <a:bodyPr wrap="square">
            <a:spAutoFit/>
          </a:bodyPr>
          <a:lstStyle/>
          <a:p>
            <a:pPr algn="just">
              <a:buFont typeface="Arial" panose="020B0604020202020204" pitchFamily="34" charset="0"/>
              <a:buChar char="•"/>
            </a:pPr>
            <a:r>
              <a:rPr lang="en-IN" b="1" i="0" dirty="0">
                <a:solidFill>
                  <a:srgbClr val="000000"/>
                </a:solidFill>
                <a:effectLst/>
                <a:latin typeface="Times New Roman" panose="02020603050405020304" pitchFamily="18" charset="0"/>
                <a:cs typeface="Times New Roman" panose="02020603050405020304" pitchFamily="18" charset="0"/>
              </a:rPr>
              <a:t>Syntax</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r>
              <a:rPr lang="en-IN" b="0" i="0" dirty="0">
                <a:solidFill>
                  <a:srgbClr val="000000"/>
                </a:solidFill>
                <a:effectLst/>
                <a:latin typeface="Times New Roman" panose="02020603050405020304" pitchFamily="18" charset="0"/>
                <a:cs typeface="Times New Roman" panose="02020603050405020304" pitchFamily="18" charset="0"/>
              </a:rPr>
              <a:t>{{$variable}};  </a:t>
            </a:r>
          </a:p>
        </p:txBody>
      </p:sp>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417619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4323" y="1711699"/>
            <a:ext cx="8229600" cy="4525963"/>
          </a:xfrm>
        </p:spPr>
        <p:txBody>
          <a:bodyPr>
            <a:normAutofit/>
          </a:bodyPr>
          <a:lstStyle/>
          <a:p>
            <a:pPr algn="just"/>
            <a:r>
              <a:rPr lang="en-US" sz="1800" b="0" i="0" dirty="0">
                <a:solidFill>
                  <a:srgbClr val="333333"/>
                </a:solidFill>
                <a:effectLst/>
                <a:latin typeface="+mj-lt"/>
              </a:rPr>
              <a:t>In blade template, we do not need to write the code between</a:t>
            </a:r>
          </a:p>
          <a:p>
            <a:pPr algn="just"/>
            <a:r>
              <a:rPr lang="en-US" sz="1800" b="0" i="0" dirty="0">
                <a:solidFill>
                  <a:srgbClr val="333333"/>
                </a:solidFill>
                <a:effectLst/>
                <a:latin typeface="+mj-lt"/>
              </a:rPr>
              <a:t> </a:t>
            </a:r>
            <a:r>
              <a:rPr lang="en-US" sz="1800" b="1" i="0" dirty="0">
                <a:solidFill>
                  <a:srgbClr val="333333"/>
                </a:solidFill>
                <a:effectLst/>
                <a:latin typeface="+mj-lt"/>
              </a:rPr>
              <a:t>&lt;?</a:t>
            </a:r>
            <a:r>
              <a:rPr lang="en-US" sz="1800" b="1" i="0" dirty="0" err="1">
                <a:solidFill>
                  <a:srgbClr val="333333"/>
                </a:solidFill>
                <a:effectLst/>
                <a:latin typeface="+mj-lt"/>
              </a:rPr>
              <a:t>php</a:t>
            </a:r>
            <a:r>
              <a:rPr lang="en-US" sz="1800" b="1" i="0" dirty="0">
                <a:solidFill>
                  <a:srgbClr val="333333"/>
                </a:solidFill>
                <a:effectLst/>
                <a:latin typeface="+mj-lt"/>
              </a:rPr>
              <a:t> echo $variable; ?&gt;</a:t>
            </a:r>
            <a:r>
              <a:rPr lang="en-US" sz="1800" b="0" i="0" dirty="0">
                <a:solidFill>
                  <a:srgbClr val="333333"/>
                </a:solidFill>
                <a:effectLst/>
                <a:latin typeface="+mj-lt"/>
              </a:rPr>
              <a:t>. </a:t>
            </a:r>
          </a:p>
          <a:p>
            <a:pPr algn="just"/>
            <a:r>
              <a:rPr lang="en-US" sz="1800" b="0" i="0" dirty="0">
                <a:solidFill>
                  <a:srgbClr val="333333"/>
                </a:solidFill>
                <a:effectLst/>
                <a:latin typeface="+mj-lt"/>
              </a:rPr>
              <a:t>The above syntax is equivalent to </a:t>
            </a:r>
            <a:r>
              <a:rPr lang="en-US" sz="1800" b="1" i="0" dirty="0">
                <a:solidFill>
                  <a:srgbClr val="333333"/>
                </a:solidFill>
                <a:effectLst/>
                <a:latin typeface="+mj-lt"/>
              </a:rPr>
              <a:t>&lt;?= $variable ?&gt;</a:t>
            </a:r>
            <a:r>
              <a:rPr lang="en-US" sz="1800" b="0" i="0" dirty="0">
                <a:solidFill>
                  <a:srgbClr val="333333"/>
                </a:solidFill>
                <a:effectLst/>
                <a:latin typeface="+mj-lt"/>
              </a:rPr>
              <a:t>.</a:t>
            </a:r>
          </a:p>
          <a:p>
            <a:pPr>
              <a:buFont typeface="Arial" panose="020B0604020202020204" pitchFamily="34" charset="0"/>
              <a:buChar char="•"/>
            </a:pPr>
            <a:r>
              <a:rPr lang="en-US" sz="1800" b="1" i="0" dirty="0">
                <a:solidFill>
                  <a:srgbClr val="000000"/>
                </a:solidFill>
                <a:effectLst/>
                <a:latin typeface="+mj-lt"/>
              </a:rPr>
              <a:t>Ternary operator</a:t>
            </a:r>
            <a:r>
              <a:rPr lang="en-US" sz="1800" b="0" i="0" dirty="0">
                <a:solidFill>
                  <a:srgbClr val="000000"/>
                </a:solidFill>
                <a:effectLst/>
                <a:latin typeface="+mj-lt"/>
              </a:rPr>
              <a:t/>
            </a:r>
            <a:br>
              <a:rPr lang="en-US" sz="1800" b="0" i="0" dirty="0">
                <a:solidFill>
                  <a:srgbClr val="000000"/>
                </a:solidFill>
                <a:effectLst/>
                <a:latin typeface="+mj-lt"/>
              </a:rPr>
            </a:br>
            <a:r>
              <a:rPr lang="en-US" sz="1800" b="0" i="0" dirty="0">
                <a:solidFill>
                  <a:srgbClr val="000000"/>
                </a:solidFill>
                <a:effectLst/>
                <a:latin typeface="+mj-lt"/>
              </a:rPr>
              <a:t>In blade template, the syntax of ternary operator can be written as:</a:t>
            </a:r>
          </a:p>
          <a:p>
            <a:pPr marL="0" indent="0" algn="ctr">
              <a:buNone/>
            </a:pPr>
            <a:r>
              <a:rPr lang="en-US" sz="1800" b="0" i="0" dirty="0">
                <a:solidFill>
                  <a:srgbClr val="000000"/>
                </a:solidFill>
                <a:effectLst/>
                <a:latin typeface="+mj-lt"/>
              </a:rPr>
              <a:t>{{ $variable </a:t>
            </a:r>
            <a:r>
              <a:rPr lang="en-US" sz="1800" b="1" i="0" dirty="0">
                <a:solidFill>
                  <a:srgbClr val="006699"/>
                </a:solidFill>
                <a:effectLst/>
                <a:latin typeface="+mj-lt"/>
              </a:rPr>
              <a:t>or</a:t>
            </a:r>
            <a:r>
              <a:rPr lang="en-US" sz="1800" b="0" i="0" dirty="0">
                <a:solidFill>
                  <a:srgbClr val="000000"/>
                </a:solidFill>
                <a:effectLst/>
                <a:latin typeface="+mj-lt"/>
              </a:rPr>
              <a:t> </a:t>
            </a:r>
            <a:r>
              <a:rPr lang="en-US" sz="1800" b="0" i="0" dirty="0">
                <a:solidFill>
                  <a:srgbClr val="0000FF"/>
                </a:solidFill>
                <a:effectLst/>
                <a:latin typeface="+mj-lt"/>
              </a:rPr>
              <a:t>'default value'</a:t>
            </a:r>
            <a:r>
              <a:rPr lang="en-US" sz="1800" b="0" i="0" dirty="0">
                <a:solidFill>
                  <a:srgbClr val="000000"/>
                </a:solidFill>
                <a:effectLst/>
                <a:latin typeface="+mj-lt"/>
              </a:rPr>
              <a:t>}}  </a:t>
            </a:r>
          </a:p>
          <a:p>
            <a:pPr algn="just"/>
            <a:r>
              <a:rPr lang="en-US" sz="1800" b="0" i="0" dirty="0">
                <a:solidFill>
                  <a:srgbClr val="333333"/>
                </a:solidFill>
                <a:effectLst/>
                <a:latin typeface="+mj-lt"/>
              </a:rPr>
              <a:t>The above syntax is equivalent to</a:t>
            </a:r>
          </a:p>
          <a:p>
            <a:pPr algn="just"/>
            <a:r>
              <a:rPr lang="en-US" sz="1800" b="0" i="0" dirty="0">
                <a:solidFill>
                  <a:srgbClr val="333333"/>
                </a:solidFill>
                <a:effectLst/>
                <a:latin typeface="+mj-lt"/>
              </a:rPr>
              <a:t> </a:t>
            </a:r>
            <a:r>
              <a:rPr lang="en-US" sz="1800" b="1" i="0" dirty="0">
                <a:solidFill>
                  <a:srgbClr val="333333"/>
                </a:solidFill>
                <a:effectLst/>
                <a:latin typeface="+mj-lt"/>
              </a:rPr>
              <a:t>&lt;?= </a:t>
            </a:r>
            <a:r>
              <a:rPr lang="en-US" sz="1800" b="1" i="0" dirty="0" err="1">
                <a:solidFill>
                  <a:srgbClr val="333333"/>
                </a:solidFill>
                <a:effectLst/>
                <a:latin typeface="+mj-lt"/>
              </a:rPr>
              <a:t>isset</a:t>
            </a:r>
            <a:r>
              <a:rPr lang="en-US" sz="1800" b="1" i="0" dirty="0">
                <a:solidFill>
                  <a:srgbClr val="333333"/>
                </a:solidFill>
                <a:effectLst/>
                <a:latin typeface="+mj-lt"/>
              </a:rPr>
              <a:t>($variable) ? $variable : ?default value? ?&gt;</a:t>
            </a:r>
            <a:endParaRPr lang="en-US" sz="1800" b="0" i="0" dirty="0">
              <a:solidFill>
                <a:srgbClr val="333333"/>
              </a:solidFill>
              <a:effectLst/>
              <a:latin typeface="+mj-lt"/>
            </a:endParaRPr>
          </a:p>
          <a:p>
            <a:pPr algn="just">
              <a:buFont typeface="Arial" panose="020B0604020202020204" pitchFamily="34" charset="0"/>
              <a:buChar char="•"/>
            </a:pPr>
            <a:endParaRPr lang="en-US" sz="1800" b="0" i="0" dirty="0">
              <a:solidFill>
                <a:srgbClr val="000000"/>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65163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91BC3E-4353-4EA3-86FC-01BEFFC2E72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Title 1"/>
          <p:cNvSpPr txBox="1">
            <a:spLocks/>
          </p:cNvSpPr>
          <p:nvPr/>
        </p:nvSpPr>
        <p:spPr>
          <a:xfrm>
            <a:off x="1371600" y="0"/>
            <a:ext cx="77520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2514600" y="832852"/>
            <a:ext cx="4572000"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100" b="1" dirty="0"/>
              <a:t>UNIT-II: </a:t>
            </a:r>
            <a:r>
              <a:rPr lang="en-US" sz="2100" b="1" dirty="0"/>
              <a:t>Vue.js Framework&amp;Inertia.js</a:t>
            </a:r>
            <a:endParaRPr lang="en-IN" sz="2100" b="1" dirty="0"/>
          </a:p>
        </p:txBody>
      </p:sp>
      <p:graphicFrame>
        <p:nvGraphicFramePr>
          <p:cNvPr id="23" name="Diagram 22">
            <a:extLst>
              <a:ext uri="{FF2B5EF4-FFF2-40B4-BE49-F238E27FC236}">
                <a16:creationId xmlns:a16="http://schemas.microsoft.com/office/drawing/2014/main" id="{5BD0C95D-4009-4941-AFEE-6336F152559B}"/>
              </a:ext>
            </a:extLst>
          </p:cNvPr>
          <p:cNvGraphicFramePr/>
          <p:nvPr/>
        </p:nvGraphicFramePr>
        <p:xfrm>
          <a:off x="1021503" y="1476375"/>
          <a:ext cx="7486650" cy="233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E:\Master Folder 2017-18\Approved Logo by BOG\NIET logo_.png">
            <a:extLst>
              <a:ext uri="{FF2B5EF4-FFF2-40B4-BE49-F238E27FC236}">
                <a16:creationId xmlns:a16="http://schemas.microsoft.com/office/drawing/2014/main" id="{891D195B-E8DE-5036-CF1A-7F2182A1A6C0}"/>
              </a:ext>
            </a:extLst>
          </p:cNvPr>
          <p:cNvPicPr/>
          <p:nvPr/>
        </p:nvPicPr>
        <p:blipFill>
          <a:blip r:embed="rId8"/>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88186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23"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Autofit/>
          </a:bodyPr>
          <a:lstStyle/>
          <a:p>
            <a:pPr algn="just"/>
            <a:r>
              <a:rPr lang="en-US" sz="1800" b="0" i="0" dirty="0">
                <a:solidFill>
                  <a:srgbClr val="610B38"/>
                </a:solidFill>
                <a:effectLst/>
                <a:latin typeface="+mj-lt"/>
              </a:rPr>
              <a:t>Blade Template Control Statements</a:t>
            </a:r>
          </a:p>
          <a:p>
            <a:pPr algn="just"/>
            <a:r>
              <a:rPr lang="en-US" sz="1800" b="0" i="0" dirty="0">
                <a:solidFill>
                  <a:srgbClr val="333333"/>
                </a:solidFill>
                <a:effectLst/>
                <a:latin typeface="+mj-lt"/>
              </a:rPr>
              <a:t>Blade templating engine also provides the control statements in </a:t>
            </a:r>
            <a:r>
              <a:rPr lang="en-US" sz="1800" b="0" i="0" dirty="0" err="1">
                <a:solidFill>
                  <a:srgbClr val="333333"/>
                </a:solidFill>
                <a:effectLst/>
                <a:latin typeface="+mj-lt"/>
              </a:rPr>
              <a:t>laravel</a:t>
            </a:r>
            <a:r>
              <a:rPr lang="en-US" sz="1800" b="0" i="0" dirty="0">
                <a:solidFill>
                  <a:srgbClr val="333333"/>
                </a:solidFill>
                <a:effectLst/>
                <a:latin typeface="+mj-lt"/>
              </a:rPr>
              <a:t> as well as shortcuts for the control statements.</a:t>
            </a:r>
          </a:p>
          <a:p>
            <a:pPr marL="0" indent="0" algn="just">
              <a:buNone/>
            </a:pPr>
            <a:r>
              <a:rPr lang="en-US" sz="1800" b="0" i="0" dirty="0">
                <a:solidFill>
                  <a:srgbClr val="000000"/>
                </a:solidFill>
                <a:effectLst/>
                <a:latin typeface="+mj-lt"/>
              </a:rPr>
              <a:t>&lt;html&gt;  </a:t>
            </a:r>
          </a:p>
          <a:p>
            <a:pPr marL="0" indent="0" algn="just">
              <a:buNone/>
            </a:pPr>
            <a:r>
              <a:rPr lang="en-US" sz="1800" b="0" i="0" dirty="0">
                <a:solidFill>
                  <a:srgbClr val="000000"/>
                </a:solidFill>
                <a:effectLst/>
                <a:latin typeface="+mj-lt"/>
              </a:rPr>
              <a:t>&lt;body&gt;  </a:t>
            </a:r>
          </a:p>
          <a:p>
            <a:pPr marL="0" indent="0" algn="just">
              <a:buNone/>
            </a:pPr>
            <a:r>
              <a:rPr lang="en-US" sz="1800" b="0" i="0" dirty="0">
                <a:solidFill>
                  <a:srgbClr val="000000"/>
                </a:solidFill>
                <a:effectLst/>
                <a:latin typeface="+mj-lt"/>
              </a:rPr>
              <a:t> &lt;font size=</a:t>
            </a:r>
            <a:r>
              <a:rPr lang="en-US" sz="1800" b="0" i="0" dirty="0">
                <a:solidFill>
                  <a:srgbClr val="0000FF"/>
                </a:solidFill>
                <a:effectLst/>
                <a:latin typeface="+mj-lt"/>
              </a:rPr>
              <a:t>'5'</a:t>
            </a:r>
            <a:r>
              <a:rPr lang="en-US" sz="1800" b="0" i="0" dirty="0">
                <a:solidFill>
                  <a:srgbClr val="000000"/>
                </a:solidFill>
                <a:effectLst/>
                <a:latin typeface="+mj-lt"/>
              </a:rPr>
              <a:t> face=</a:t>
            </a:r>
            <a:r>
              <a:rPr lang="en-US" sz="1800" b="0" i="0" dirty="0">
                <a:solidFill>
                  <a:srgbClr val="0000FF"/>
                </a:solidFill>
                <a:effectLst/>
                <a:latin typeface="+mj-lt"/>
              </a:rPr>
              <a:t>'Arial'</a:t>
            </a:r>
            <a:r>
              <a:rPr lang="en-US" sz="1800" b="0" i="0" dirty="0">
                <a:solidFill>
                  <a:srgbClr val="000000"/>
                </a:solidFill>
                <a:effectLst/>
                <a:latin typeface="+mj-lt"/>
              </a:rPr>
              <a:t>&gt;  </a:t>
            </a:r>
          </a:p>
          <a:p>
            <a:pPr marL="0" indent="0" algn="just">
              <a:buNone/>
            </a:pPr>
            <a:r>
              <a:rPr lang="en-US" sz="1800" b="0" i="0" dirty="0">
                <a:solidFill>
                  <a:srgbClr val="000000"/>
                </a:solidFill>
                <a:effectLst/>
                <a:latin typeface="+mj-lt"/>
              </a:rPr>
              <a:t>@</a:t>
            </a:r>
            <a:r>
              <a:rPr lang="en-US" sz="1800" b="1" i="0" dirty="0">
                <a:solidFill>
                  <a:srgbClr val="006699"/>
                </a:solidFill>
                <a:effectLst/>
                <a:latin typeface="+mj-lt"/>
              </a:rPr>
              <a:t>if</a:t>
            </a:r>
            <a:r>
              <a:rPr lang="en-US" sz="1800" b="0" i="0" dirty="0">
                <a:solidFill>
                  <a:srgbClr val="000000"/>
                </a:solidFill>
                <a:effectLst/>
                <a:latin typeface="+mj-lt"/>
              </a:rPr>
              <a:t>(($id)==1)  </a:t>
            </a:r>
          </a:p>
          <a:p>
            <a:pPr marL="0" indent="0" algn="just">
              <a:buNone/>
            </a:pPr>
            <a:r>
              <a:rPr lang="en-US" sz="1800" b="0" i="0" dirty="0">
                <a:solidFill>
                  <a:srgbClr val="000000"/>
                </a:solidFill>
                <a:effectLst/>
                <a:latin typeface="+mj-lt"/>
              </a:rPr>
              <a:t>student id is equal to 1.  </a:t>
            </a:r>
          </a:p>
          <a:p>
            <a:pPr marL="0" indent="0" algn="just">
              <a:buNone/>
            </a:pPr>
            <a:r>
              <a:rPr lang="en-US" sz="1800" b="0" i="0" dirty="0">
                <a:solidFill>
                  <a:srgbClr val="000000"/>
                </a:solidFill>
                <a:effectLst/>
                <a:latin typeface="+mj-lt"/>
              </a:rPr>
              <a:t>@</a:t>
            </a:r>
            <a:r>
              <a:rPr lang="en-US" sz="1800" b="1" i="0" dirty="0">
                <a:solidFill>
                  <a:srgbClr val="006699"/>
                </a:solidFill>
                <a:effectLst/>
                <a:latin typeface="+mj-lt"/>
              </a:rPr>
              <a:t>else</a:t>
            </a:r>
            <a:r>
              <a:rPr lang="en-US" sz="1800" b="0" i="0" dirty="0">
                <a:solidFill>
                  <a:srgbClr val="000000"/>
                </a:solidFill>
                <a:effectLst/>
                <a:latin typeface="+mj-lt"/>
              </a:rPr>
              <a:t>  </a:t>
            </a:r>
          </a:p>
          <a:p>
            <a:pPr marL="0" indent="0" algn="just">
              <a:buNone/>
            </a:pPr>
            <a:r>
              <a:rPr lang="en-US" sz="1800" b="0" i="0" dirty="0">
                <a:solidFill>
                  <a:srgbClr val="000000"/>
                </a:solidFill>
                <a:effectLst/>
                <a:latin typeface="+mj-lt"/>
              </a:rPr>
              <a:t>student id is not equal to 1  </a:t>
            </a:r>
          </a:p>
          <a:p>
            <a:pPr marL="0" indent="0" algn="just">
              <a:buNone/>
            </a:pPr>
            <a:r>
              <a:rPr lang="en-US" sz="1800" b="0" i="0" dirty="0">
                <a:solidFill>
                  <a:srgbClr val="000000"/>
                </a:solidFill>
                <a:effectLst/>
                <a:latin typeface="+mj-lt"/>
              </a:rPr>
              <a:t>@</a:t>
            </a:r>
            <a:r>
              <a:rPr lang="en-US" sz="1800" b="1" i="0" dirty="0">
                <a:solidFill>
                  <a:srgbClr val="006699"/>
                </a:solidFill>
                <a:effectLst/>
                <a:latin typeface="+mj-lt"/>
              </a:rPr>
              <a:t>endif</a:t>
            </a:r>
            <a:r>
              <a:rPr lang="en-US" sz="1800" b="0" i="0" dirty="0">
                <a:solidFill>
                  <a:srgbClr val="000000"/>
                </a:solidFill>
                <a:effectLst/>
                <a:latin typeface="+mj-lt"/>
              </a:rPr>
              <a:t>  </a:t>
            </a:r>
          </a:p>
          <a:p>
            <a:pPr marL="0" indent="0" algn="just">
              <a:buNone/>
            </a:pPr>
            <a:r>
              <a:rPr lang="en-US" sz="1800" b="0" i="0" dirty="0">
                <a:solidFill>
                  <a:srgbClr val="000000"/>
                </a:solidFill>
                <a:effectLst/>
                <a:latin typeface="+mj-lt"/>
              </a:rPr>
              <a:t>&lt;/font&gt;  </a:t>
            </a:r>
          </a:p>
          <a:p>
            <a:pPr marL="0" indent="0" algn="just">
              <a:buNone/>
            </a:pPr>
            <a:r>
              <a:rPr lang="en-US" sz="1800" b="0" i="0" dirty="0">
                <a:solidFill>
                  <a:srgbClr val="000000"/>
                </a:solidFill>
                <a:effectLst/>
                <a:latin typeface="+mj-lt"/>
              </a:rPr>
              <a:t>&lt;/body&gt;  </a:t>
            </a:r>
          </a:p>
          <a:p>
            <a:pPr marL="0" indent="0" algn="just">
              <a:buNone/>
            </a:pPr>
            <a:r>
              <a:rPr lang="en-US" sz="1800" b="0" i="0" dirty="0">
                <a:solidFill>
                  <a:srgbClr val="000000"/>
                </a:solidFill>
                <a:effectLst/>
                <a:latin typeface="+mj-lt"/>
              </a:rPr>
              <a:t>&lt;/html&gt;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65805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i="0" dirty="0">
                <a:solidFill>
                  <a:srgbClr val="333333"/>
                </a:solidFill>
                <a:effectLst/>
                <a:latin typeface="+mj-lt"/>
              </a:rPr>
              <a:t>Output :</a:t>
            </a:r>
          </a:p>
          <a:p>
            <a:pPr marL="0" indent="0" algn="just">
              <a:buNone/>
            </a:pPr>
            <a:endParaRPr lang="en-US" sz="1800" dirty="0">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4098" name="Picture 2" descr="Laravel Blade Template">
            <a:extLst>
              <a:ext uri="{FF2B5EF4-FFF2-40B4-BE49-F238E27FC236}">
                <a16:creationId xmlns:a16="http://schemas.microsoft.com/office/drawing/2014/main" id="{6B669F32-83D7-1BA7-2DDA-95989209E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 y="1657350"/>
            <a:ext cx="63722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ravel Blade Template">
            <a:extLst>
              <a:ext uri="{FF2B5EF4-FFF2-40B4-BE49-F238E27FC236}">
                <a16:creationId xmlns:a16="http://schemas.microsoft.com/office/drawing/2014/main" id="{455814E4-D1E6-0B2D-BBEA-BF259B4AF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24275"/>
            <a:ext cx="6372225" cy="191452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1144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algn="just"/>
            <a:r>
              <a:rPr lang="en-US" sz="1800" b="0" i="0" dirty="0">
                <a:solidFill>
                  <a:srgbClr val="333333"/>
                </a:solidFill>
                <a:effectLst/>
                <a:latin typeface="+mj-lt"/>
              </a:rPr>
              <a:t>Blade template provides </a:t>
            </a:r>
            <a:r>
              <a:rPr lang="en-US" sz="1800" b="1" i="0" dirty="0">
                <a:solidFill>
                  <a:srgbClr val="333333"/>
                </a:solidFill>
                <a:effectLst/>
                <a:latin typeface="+mj-lt"/>
              </a:rPr>
              <a:t>@unless</a:t>
            </a:r>
            <a:r>
              <a:rPr lang="en-US" sz="1800" b="0" i="0" dirty="0">
                <a:solidFill>
                  <a:srgbClr val="333333"/>
                </a:solidFill>
                <a:effectLst/>
                <a:latin typeface="+mj-lt"/>
              </a:rPr>
              <a:t> directive as a conditional statement. The above code is equivalent to the following code:</a:t>
            </a:r>
          </a:p>
          <a:p>
            <a:pPr marL="0" indent="0" algn="just">
              <a:buNone/>
            </a:pPr>
            <a:r>
              <a:rPr lang="en-US" sz="1800" b="0" i="0" dirty="0">
                <a:solidFill>
                  <a:srgbClr val="000000"/>
                </a:solidFill>
                <a:effectLst/>
                <a:latin typeface="+mj-lt"/>
              </a:rPr>
              <a:t>&lt;html&gt;  </a:t>
            </a:r>
          </a:p>
          <a:p>
            <a:pPr marL="0" indent="0" algn="just">
              <a:buNone/>
            </a:pPr>
            <a:r>
              <a:rPr lang="en-US" sz="1800" b="0" i="0" dirty="0">
                <a:solidFill>
                  <a:srgbClr val="000000"/>
                </a:solidFill>
                <a:effectLst/>
                <a:latin typeface="+mj-lt"/>
              </a:rPr>
              <a:t> &lt;body&gt;  </a:t>
            </a:r>
          </a:p>
          <a:p>
            <a:pPr marL="0" indent="0" algn="just">
              <a:buNone/>
            </a:pPr>
            <a:r>
              <a:rPr lang="en-US" sz="1800" b="0" i="0" dirty="0">
                <a:solidFill>
                  <a:srgbClr val="000000"/>
                </a:solidFill>
                <a:effectLst/>
                <a:latin typeface="+mj-lt"/>
              </a:rPr>
              <a:t> &lt;font size=</a:t>
            </a:r>
            <a:r>
              <a:rPr lang="en-US" sz="1800" b="0" i="0" dirty="0">
                <a:solidFill>
                  <a:srgbClr val="0000FF"/>
                </a:solidFill>
                <a:effectLst/>
                <a:latin typeface="+mj-lt"/>
              </a:rPr>
              <a:t>'5'</a:t>
            </a:r>
            <a:r>
              <a:rPr lang="en-US" sz="1800" b="0" i="0" dirty="0">
                <a:solidFill>
                  <a:srgbClr val="000000"/>
                </a:solidFill>
                <a:effectLst/>
                <a:latin typeface="+mj-lt"/>
              </a:rPr>
              <a:t> face=</a:t>
            </a:r>
            <a:r>
              <a:rPr lang="en-US" sz="1800" b="0" i="0" dirty="0">
                <a:solidFill>
                  <a:srgbClr val="0000FF"/>
                </a:solidFill>
                <a:effectLst/>
                <a:latin typeface="+mj-lt"/>
              </a:rPr>
              <a:t>'Arial'</a:t>
            </a:r>
            <a:r>
              <a:rPr lang="en-US" sz="1800" b="0" i="0" dirty="0">
                <a:solidFill>
                  <a:srgbClr val="000000"/>
                </a:solidFill>
                <a:effectLst/>
                <a:latin typeface="+mj-lt"/>
              </a:rPr>
              <a:t>&gt;  </a:t>
            </a:r>
          </a:p>
          <a:p>
            <a:pPr marL="0" indent="0" algn="just">
              <a:buNone/>
            </a:pPr>
            <a:r>
              <a:rPr lang="en-US" sz="1800" b="0" i="0" dirty="0">
                <a:solidFill>
                  <a:srgbClr val="000000"/>
                </a:solidFill>
                <a:effectLst/>
                <a:latin typeface="+mj-lt"/>
              </a:rPr>
              <a:t>@unless($id==1)  </a:t>
            </a:r>
          </a:p>
          <a:p>
            <a:pPr marL="0" indent="0" algn="just">
              <a:buNone/>
            </a:pPr>
            <a:r>
              <a:rPr lang="en-US" sz="1800" b="0" i="0" dirty="0">
                <a:solidFill>
                  <a:srgbClr val="000000"/>
                </a:solidFill>
                <a:effectLst/>
                <a:latin typeface="+mj-lt"/>
              </a:rPr>
              <a:t>student id is not equal to 1.  </a:t>
            </a:r>
          </a:p>
          <a:p>
            <a:pPr marL="0" indent="0" algn="just">
              <a:buNone/>
            </a:pPr>
            <a:r>
              <a:rPr lang="en-US" sz="1800" b="0" i="0" dirty="0">
                <a:solidFill>
                  <a:srgbClr val="000000"/>
                </a:solidFill>
                <a:effectLst/>
                <a:latin typeface="+mj-lt"/>
              </a:rPr>
              <a:t>@endunless  </a:t>
            </a:r>
          </a:p>
          <a:p>
            <a:pPr marL="0" indent="0" algn="just">
              <a:buNone/>
            </a:pPr>
            <a:r>
              <a:rPr lang="en-US" sz="1800" b="0" i="0" dirty="0">
                <a:solidFill>
                  <a:srgbClr val="000000"/>
                </a:solidFill>
                <a:effectLst/>
                <a:latin typeface="+mj-lt"/>
              </a:rPr>
              <a:t>&lt;/font&gt;  </a:t>
            </a:r>
          </a:p>
          <a:p>
            <a:pPr marL="0" indent="0" algn="just">
              <a:buNone/>
            </a:pPr>
            <a:r>
              <a:rPr lang="en-US" sz="1800" b="0" i="0" dirty="0">
                <a:solidFill>
                  <a:srgbClr val="000000"/>
                </a:solidFill>
                <a:effectLst/>
                <a:latin typeface="+mj-lt"/>
              </a:rPr>
              <a:t>&lt;/body&gt;  </a:t>
            </a:r>
          </a:p>
          <a:p>
            <a:pPr marL="0" indent="0" algn="just">
              <a:buNone/>
            </a:pPr>
            <a:r>
              <a:rPr lang="en-US" sz="1800" b="0" i="0" dirty="0">
                <a:solidFill>
                  <a:srgbClr val="000000"/>
                </a:solidFill>
                <a:effectLst/>
                <a:latin typeface="+mj-lt"/>
              </a:rPr>
              <a:t>&lt;/html&gt;  </a:t>
            </a:r>
          </a:p>
        </p:txBody>
      </p:sp>
      <p:sp>
        <p:nvSpPr>
          <p:cNvPr id="4" name="Date Placeholder 3"/>
          <p:cNvSpPr>
            <a:spLocks noGrp="1"/>
          </p:cNvSpPr>
          <p:nvPr>
            <p:ph type="dt" sz="half" idx="10"/>
          </p:nvPr>
        </p:nvSpPr>
        <p:spPr>
          <a:xfrm>
            <a:off x="-45244" y="7715250"/>
            <a:ext cx="2133600" cy="365125"/>
          </a:xfrm>
        </p:spPr>
        <p:txBody>
          <a:bodyPr/>
          <a:lstStyle/>
          <a:p>
            <a:fld id="{2567DAA0-F5EA-4446-80AA-054EC68B59D6}" type="datetime1">
              <a:rPr lang="en-US" smtClean="0"/>
              <a:pPr/>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5122" name="Picture 2" descr="Laravel Blade Template">
            <a:extLst>
              <a:ext uri="{FF2B5EF4-FFF2-40B4-BE49-F238E27FC236}">
                <a16:creationId xmlns:a16="http://schemas.microsoft.com/office/drawing/2014/main" id="{4ECD000E-8AEF-CF15-91EA-A02A5E5FB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133745"/>
            <a:ext cx="6372225" cy="191452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243961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7528"/>
            <a:ext cx="8229600" cy="4525963"/>
          </a:xfrm>
        </p:spPr>
        <p:txBody>
          <a:bodyPr>
            <a:noAutofit/>
          </a:bodyPr>
          <a:lstStyle/>
          <a:p>
            <a:pPr algn="just"/>
            <a:r>
              <a:rPr lang="en-US" sz="1800" b="0" i="0" dirty="0">
                <a:solidFill>
                  <a:srgbClr val="610B38"/>
                </a:solidFill>
                <a:effectLst/>
                <a:latin typeface="+mj-lt"/>
              </a:rPr>
              <a:t>@hasSection directive</a:t>
            </a:r>
          </a:p>
          <a:p>
            <a:pPr algn="just"/>
            <a:r>
              <a:rPr lang="en-US" sz="1800" b="0" i="0" dirty="0">
                <a:solidFill>
                  <a:srgbClr val="333333"/>
                </a:solidFill>
                <a:effectLst/>
                <a:latin typeface="+mj-lt"/>
              </a:rPr>
              <a:t>The blade templating engine also provides the @hasSection directive that determines whether the specified section has any content or not.</a:t>
            </a:r>
          </a:p>
          <a:p>
            <a:pPr algn="just"/>
            <a:r>
              <a:rPr lang="en-US" sz="1800" b="1" i="0" dirty="0">
                <a:solidFill>
                  <a:srgbClr val="333333"/>
                </a:solidFill>
                <a:effectLst/>
                <a:latin typeface="+mj-lt"/>
              </a:rPr>
              <a:t>Let's understand through an example.</a:t>
            </a:r>
            <a:endParaRPr lang="en-US" sz="1800" b="0" i="0" dirty="0">
              <a:solidFill>
                <a:srgbClr val="333333"/>
              </a:solidFill>
              <a:effectLst/>
              <a:latin typeface="+mj-lt"/>
            </a:endParaRPr>
          </a:p>
          <a:p>
            <a:pPr marL="0" indent="0" algn="just">
              <a:buNone/>
            </a:pPr>
            <a:r>
              <a:rPr lang="en-US" sz="1800" b="0" i="0" dirty="0">
                <a:solidFill>
                  <a:srgbClr val="000000"/>
                </a:solidFill>
                <a:effectLst/>
                <a:latin typeface="+mj-lt"/>
              </a:rPr>
              <a:t>&lt;html&gt;  </a:t>
            </a:r>
          </a:p>
          <a:p>
            <a:pPr marL="0" indent="0" algn="just">
              <a:buNone/>
            </a:pPr>
            <a:r>
              <a:rPr lang="en-US" sz="1800" b="0" i="0" dirty="0">
                <a:solidFill>
                  <a:srgbClr val="000000"/>
                </a:solidFill>
                <a:effectLst/>
                <a:latin typeface="+mj-lt"/>
              </a:rPr>
              <a:t> &lt;body&gt;  </a:t>
            </a:r>
          </a:p>
          <a:p>
            <a:pPr marL="0" indent="0" algn="just">
              <a:buNone/>
            </a:pPr>
            <a:r>
              <a:rPr lang="en-US" sz="1800" b="0" i="0" dirty="0">
                <a:solidFill>
                  <a:srgbClr val="000000"/>
                </a:solidFill>
                <a:effectLst/>
                <a:latin typeface="+mj-lt"/>
              </a:rPr>
              <a:t>&lt;title&gt;  </a:t>
            </a:r>
          </a:p>
          <a:p>
            <a:pPr marL="0" indent="0" algn="just">
              <a:buNone/>
            </a:pPr>
            <a:r>
              <a:rPr lang="en-US" sz="1800" b="0" i="0" dirty="0">
                <a:solidFill>
                  <a:srgbClr val="000000"/>
                </a:solidFill>
                <a:effectLst/>
                <a:latin typeface="+mj-lt"/>
              </a:rPr>
              <a:t> @hasSection(</a:t>
            </a:r>
            <a:r>
              <a:rPr lang="en-US" sz="1800" b="0" i="0" dirty="0">
                <a:solidFill>
                  <a:srgbClr val="0000FF"/>
                </a:solidFill>
                <a:effectLst/>
                <a:latin typeface="+mj-lt"/>
              </a:rPr>
              <a:t>'title'</a:t>
            </a:r>
            <a:r>
              <a:rPr lang="en-US" sz="1800" b="0" i="0" dirty="0">
                <a:solidFill>
                  <a:srgbClr val="000000"/>
                </a:solidFill>
                <a:effectLst/>
                <a:latin typeface="+mj-lt"/>
              </a:rPr>
              <a:t>)  </a:t>
            </a:r>
          </a:p>
          <a:p>
            <a:pPr marL="0" indent="0" algn="just">
              <a:buNone/>
            </a:pPr>
            <a:r>
              <a:rPr lang="en-US" sz="1800" b="0" i="0" dirty="0">
                <a:solidFill>
                  <a:srgbClr val="000000"/>
                </a:solidFill>
                <a:effectLst/>
                <a:latin typeface="+mj-lt"/>
              </a:rPr>
              <a:t> @yield(</a:t>
            </a:r>
            <a:r>
              <a:rPr lang="en-US" sz="1800" b="0" i="0" dirty="0">
                <a:solidFill>
                  <a:srgbClr val="0000FF"/>
                </a:solidFill>
                <a:effectLst/>
                <a:latin typeface="+mj-lt"/>
              </a:rPr>
              <a:t>'title'</a:t>
            </a:r>
            <a:r>
              <a:rPr lang="en-US" sz="1800" b="0" i="0" dirty="0">
                <a:solidFill>
                  <a:srgbClr val="000000"/>
                </a:solidFill>
                <a:effectLst/>
                <a:latin typeface="+mj-lt"/>
              </a:rPr>
              <a:t>) - App Name  </a:t>
            </a:r>
          </a:p>
          <a:p>
            <a:pPr marL="0" indent="0" algn="just">
              <a:buNone/>
            </a:pPr>
            <a:r>
              <a:rPr lang="en-US" sz="1800" b="0" i="0" dirty="0">
                <a:solidFill>
                  <a:srgbClr val="000000"/>
                </a:solidFill>
                <a:effectLst/>
                <a:latin typeface="+mj-lt"/>
              </a:rPr>
              <a:t> @</a:t>
            </a:r>
            <a:r>
              <a:rPr lang="en-US" sz="1800" b="1" i="0" dirty="0">
                <a:solidFill>
                  <a:srgbClr val="006699"/>
                </a:solidFill>
                <a:effectLst/>
                <a:latin typeface="+mj-lt"/>
              </a:rPr>
              <a:t>else</a:t>
            </a:r>
            <a:r>
              <a:rPr lang="en-US" sz="1800" b="0" i="0" dirty="0">
                <a:solidFill>
                  <a:srgbClr val="000000"/>
                </a:solidFill>
                <a:effectLst/>
                <a:latin typeface="+mj-lt"/>
              </a:rPr>
              <a:t>  </a:t>
            </a:r>
          </a:p>
          <a:p>
            <a:pPr marL="0" indent="0" algn="just">
              <a:buNone/>
            </a:pPr>
            <a:r>
              <a:rPr lang="en-US" sz="1800" b="0" i="0" dirty="0">
                <a:solidFill>
                  <a:srgbClr val="000000"/>
                </a:solidFill>
                <a:effectLst/>
                <a:latin typeface="+mj-lt"/>
              </a:rPr>
              <a:t> Name  </a:t>
            </a:r>
          </a:p>
          <a:p>
            <a:pPr marL="0" indent="0" algn="just">
              <a:buNone/>
            </a:pPr>
            <a:r>
              <a:rPr lang="en-US" sz="1800" b="0" i="0" dirty="0">
                <a:solidFill>
                  <a:srgbClr val="000000"/>
                </a:solidFill>
                <a:effectLst/>
                <a:latin typeface="+mj-lt"/>
              </a:rPr>
              <a:t>@</a:t>
            </a:r>
            <a:r>
              <a:rPr lang="en-US" sz="1800" b="1" i="0" dirty="0">
                <a:solidFill>
                  <a:srgbClr val="006699"/>
                </a:solidFill>
                <a:effectLst/>
                <a:latin typeface="+mj-lt"/>
              </a:rPr>
              <a:t>endif</a:t>
            </a:r>
            <a:r>
              <a:rPr lang="en-US" sz="1800" b="0" i="0" dirty="0">
                <a:solidFill>
                  <a:srgbClr val="000000"/>
                </a:solidFill>
                <a:effectLst/>
                <a:latin typeface="+mj-lt"/>
              </a:rPr>
              <a:t>  </a:t>
            </a:r>
          </a:p>
          <a:p>
            <a:pPr marL="0" indent="0" algn="just">
              <a:buNone/>
            </a:pPr>
            <a:r>
              <a:rPr lang="en-US" sz="1800" b="0" i="0" dirty="0">
                <a:solidFill>
                  <a:srgbClr val="000000"/>
                </a:solidFill>
                <a:effectLst/>
                <a:latin typeface="+mj-lt"/>
              </a:rPr>
              <a:t>&lt;/title&gt;  </a:t>
            </a:r>
          </a:p>
          <a:p>
            <a:pPr marL="0" indent="0" algn="just">
              <a:buNone/>
            </a:pPr>
            <a:r>
              <a:rPr lang="en-US" sz="1800" b="0" i="0" dirty="0">
                <a:solidFill>
                  <a:srgbClr val="000000"/>
                </a:solidFill>
                <a:effectLst/>
                <a:latin typeface="+mj-lt"/>
              </a:rPr>
              <a:t>&lt;/font&gt;  </a:t>
            </a:r>
          </a:p>
          <a:p>
            <a:pPr marL="0" indent="0" algn="just">
              <a:buNone/>
            </a:pPr>
            <a:r>
              <a:rPr lang="en-US" sz="1800" b="0" i="0" dirty="0">
                <a:solidFill>
                  <a:srgbClr val="000000"/>
                </a:solidFill>
                <a:effectLst/>
                <a:latin typeface="+mj-lt"/>
              </a:rPr>
              <a:t>&lt;/body&gt;  </a:t>
            </a:r>
          </a:p>
          <a:p>
            <a:pPr marL="0" indent="0" algn="just">
              <a:buNone/>
            </a:pPr>
            <a:r>
              <a:rPr lang="en-US" sz="1800" b="0" i="0" dirty="0">
                <a:solidFill>
                  <a:srgbClr val="000000"/>
                </a:solidFill>
                <a:effectLst/>
                <a:latin typeface="+mj-lt"/>
              </a:rPr>
              <a:t>&lt;/html&gt;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6146" name="Picture 2" descr="Laravel Blade Template">
            <a:extLst>
              <a:ext uri="{FF2B5EF4-FFF2-40B4-BE49-F238E27FC236}">
                <a16:creationId xmlns:a16="http://schemas.microsoft.com/office/drawing/2014/main" id="{E81CEA5A-F9E9-5591-220B-B4D9A5DC1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2" y="4419600"/>
            <a:ext cx="6238875" cy="16192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634768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Autofit/>
          </a:bodyPr>
          <a:lstStyle/>
          <a:p>
            <a:pPr algn="just"/>
            <a:r>
              <a:rPr lang="en-US" sz="1800" b="1" i="0" dirty="0">
                <a:solidFill>
                  <a:srgbClr val="610B38"/>
                </a:solidFill>
                <a:effectLst/>
                <a:latin typeface="Times New Roman" panose="02020603050405020304" pitchFamily="18" charset="0"/>
                <a:cs typeface="Times New Roman" panose="02020603050405020304" pitchFamily="18" charset="0"/>
              </a:rPr>
              <a:t>Blade Loops</a:t>
            </a:r>
          </a:p>
          <a:p>
            <a:pPr algn="just"/>
            <a:r>
              <a:rPr lang="en-US" sz="1800" b="0" i="0" dirty="0">
                <a:solidFill>
                  <a:srgbClr val="333333"/>
                </a:solidFill>
                <a:effectLst/>
                <a:latin typeface="Times New Roman" panose="02020603050405020304" pitchFamily="18" charset="0"/>
                <a:cs typeface="Times New Roman" panose="02020603050405020304" pitchFamily="18" charset="0"/>
              </a:rPr>
              <a:t>The blade templating engine provides loops such as @for, @endfor, @foreach, @endforeach, @while, and @endwhile directives. These directives are used to create the </a:t>
            </a:r>
            <a:r>
              <a:rPr lang="en-US" sz="1800" b="0" i="0" dirty="0" err="1">
                <a:solidFill>
                  <a:srgbClr val="333333"/>
                </a:solidFill>
                <a:effectLst/>
                <a:latin typeface="Times New Roman" panose="02020603050405020304" pitchFamily="18" charset="0"/>
                <a:cs typeface="Times New Roman" panose="02020603050405020304" pitchFamily="18" charset="0"/>
              </a:rPr>
              <a:t>php</a:t>
            </a:r>
            <a:r>
              <a:rPr lang="en-US" sz="1800" b="0" i="0" dirty="0">
                <a:solidFill>
                  <a:srgbClr val="333333"/>
                </a:solidFill>
                <a:effectLst/>
                <a:latin typeface="Times New Roman" panose="02020603050405020304" pitchFamily="18" charset="0"/>
                <a:cs typeface="Times New Roman" panose="02020603050405020304" pitchFamily="18" charset="0"/>
              </a:rPr>
              <a:t> loop equivalent statements.</a:t>
            </a:r>
          </a:p>
          <a:p>
            <a:pPr algn="just"/>
            <a:r>
              <a:rPr lang="en-US" sz="1800" b="1" i="0" dirty="0">
                <a:solidFill>
                  <a:srgbClr val="333333"/>
                </a:solidFill>
                <a:effectLst/>
                <a:latin typeface="Times New Roman" panose="02020603050405020304" pitchFamily="18" charset="0"/>
                <a:cs typeface="Times New Roman" panose="02020603050405020304" pitchFamily="18" charset="0"/>
              </a:rPr>
              <a:t>@for loop</a:t>
            </a:r>
            <a:endParaRPr lang="en-US" sz="18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First, we create the </a:t>
            </a:r>
            <a:r>
              <a:rPr lang="en-US" sz="1800" b="1" i="0" dirty="0" err="1">
                <a:solidFill>
                  <a:srgbClr val="000000"/>
                </a:solidFill>
                <a:effectLst/>
                <a:latin typeface="Times New Roman" panose="02020603050405020304" pitchFamily="18" charset="0"/>
                <a:cs typeface="Times New Roman" panose="02020603050405020304" pitchFamily="18" charset="0"/>
              </a:rPr>
              <a:t>student.blade.php</a:t>
            </a:r>
            <a:r>
              <a:rPr lang="en-US" sz="1800" b="1" i="0" dirty="0">
                <a:solidFill>
                  <a:srgbClr val="000000"/>
                </a:solidFill>
                <a:effectLst/>
                <a:latin typeface="Times New Roman" panose="02020603050405020304" pitchFamily="18" charset="0"/>
                <a:cs typeface="Times New Roman" panose="02020603050405020304" pitchFamily="18" charset="0"/>
              </a:rPr>
              <a:t> file in resources/views directory.</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r>
              <a:rPr lang="en-US" sz="1800" b="1" i="0" dirty="0" err="1">
                <a:solidFill>
                  <a:srgbClr val="333333"/>
                </a:solidFill>
                <a:effectLst/>
                <a:latin typeface="Times New Roman" panose="02020603050405020304" pitchFamily="18" charset="0"/>
                <a:cs typeface="Times New Roman" panose="02020603050405020304" pitchFamily="18" charset="0"/>
              </a:rPr>
              <a:t>Student.blade.php</a:t>
            </a:r>
            <a:endParaRPr lang="en-US" sz="1800" b="0" i="0" dirty="0">
              <a:solidFill>
                <a:srgbClr val="333333"/>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TextBox 7">
            <a:extLst>
              <a:ext uri="{FF2B5EF4-FFF2-40B4-BE49-F238E27FC236}">
                <a16:creationId xmlns:a16="http://schemas.microsoft.com/office/drawing/2014/main" id="{F0624AD4-6F5A-EAD8-2264-00AC447565D4}"/>
              </a:ext>
            </a:extLst>
          </p:cNvPr>
          <p:cNvSpPr txBox="1"/>
          <p:nvPr/>
        </p:nvSpPr>
        <p:spPr>
          <a:xfrm>
            <a:off x="2516293" y="3482181"/>
            <a:ext cx="5943600" cy="2585323"/>
          </a:xfrm>
          <a:prstGeom prst="rect">
            <a:avLst/>
          </a:prstGeom>
          <a:noFill/>
        </p:spPr>
        <p:txBody>
          <a:bodyPr wrap="square">
            <a:spAutoFit/>
          </a:bodyPr>
          <a:lstStyle/>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value of </a:t>
            </a:r>
            <a:r>
              <a:rPr lang="en-US" sz="1800" b="0" i="0" dirty="0" err="1">
                <a:solidFill>
                  <a:srgbClr val="000000"/>
                </a:solidFill>
                <a:effectLst/>
                <a:latin typeface="Times New Roman" panose="02020603050405020304" pitchFamily="18" charset="0"/>
                <a:cs typeface="Times New Roman" panose="02020603050405020304" pitchFamily="18" charset="0"/>
              </a:rPr>
              <a:t>i</a:t>
            </a:r>
            <a:r>
              <a:rPr lang="en-US" sz="1800"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for</a:t>
            </a:r>
            <a:r>
              <a:rPr lang="en-US" sz="1800" b="0" i="0" dirty="0">
                <a:solidFill>
                  <a:srgbClr val="000000"/>
                </a:solidFill>
                <a:effectLst/>
                <a:latin typeface="Times New Roman" panose="02020603050405020304" pitchFamily="18" charset="0"/>
                <a:cs typeface="Times New Roman" panose="02020603050405020304" pitchFamily="18" charset="0"/>
              </a:rPr>
              <a:t>($i=1;$i&lt;11;$i++)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0" i="0" dirty="0" err="1">
                <a:solidFill>
                  <a:srgbClr val="000000"/>
                </a:solidFill>
                <a:effectLst/>
                <a:latin typeface="Times New Roman" panose="02020603050405020304" pitchFamily="18" charset="0"/>
                <a:cs typeface="Times New Roman" panose="02020603050405020304" pitchFamily="18" charset="0"/>
              </a:rPr>
              <a:t>i</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endfor</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1" i="0" dirty="0">
                <a:solidFill>
                  <a:srgbClr val="000000"/>
                </a:solidFill>
                <a:effectLst/>
                <a:latin typeface="Times New Roman" panose="02020603050405020304" pitchFamily="18" charset="0"/>
                <a:cs typeface="Times New Roman" panose="02020603050405020304" pitchFamily="18" charset="0"/>
              </a:rPr>
              <a:t>Now, add the following code in </a:t>
            </a:r>
            <a:r>
              <a:rPr lang="en-US" sz="1800" b="1" i="0" dirty="0" err="1">
                <a:solidFill>
                  <a:srgbClr val="000000"/>
                </a:solidFill>
                <a:effectLst/>
                <a:latin typeface="Times New Roman" panose="02020603050405020304" pitchFamily="18" charset="0"/>
                <a:cs typeface="Times New Roman" panose="02020603050405020304" pitchFamily="18" charset="0"/>
              </a:rPr>
              <a:t>PostController.php</a:t>
            </a:r>
            <a:r>
              <a:rPr lang="en-US" sz="1800" b="1" i="0" dirty="0">
                <a:solidFill>
                  <a:srgbClr val="000000"/>
                </a:solidFill>
                <a:effectLst/>
                <a:latin typeface="Times New Roman" panose="02020603050405020304" pitchFamily="18" charset="0"/>
                <a:cs typeface="Times New Roman" panose="02020603050405020304" pitchFamily="18" charset="0"/>
              </a:rPr>
              <a:t> file.</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sz="1800" b="1" i="0" dirty="0">
                <a:solidFill>
                  <a:srgbClr val="006699"/>
                </a:solidFill>
                <a:effectLst/>
                <a:latin typeface="Times New Roman" panose="02020603050405020304" pitchFamily="18" charset="0"/>
                <a:cs typeface="Times New Roman" panose="02020603050405020304" pitchFamily="18" charset="0"/>
              </a:rPr>
              <a:t>public</a:t>
            </a:r>
            <a:r>
              <a:rPr lang="en-US" sz="1800" b="0" i="0" dirty="0">
                <a:solidFill>
                  <a:srgbClr val="000000"/>
                </a:solidFill>
                <a:effectLst/>
                <a:latin typeface="Times New Roman" panose="02020603050405020304" pitchFamily="18" charset="0"/>
                <a:cs typeface="Times New Roman" panose="02020603050405020304" pitchFamily="18" charset="0"/>
              </a:rPr>
              <a:t> function display()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1" i="0" dirty="0">
                <a:solidFill>
                  <a:srgbClr val="006699"/>
                </a:solidFill>
                <a:effectLst/>
                <a:latin typeface="Times New Roman" panose="02020603050405020304" pitchFamily="18" charset="0"/>
                <a:cs typeface="Times New Roman" panose="02020603050405020304" pitchFamily="18" charset="0"/>
              </a:rPr>
              <a:t>return</a:t>
            </a:r>
            <a:r>
              <a:rPr lang="en-US" sz="1800" b="0" i="0" dirty="0">
                <a:solidFill>
                  <a:srgbClr val="000000"/>
                </a:solidFill>
                <a:effectLst/>
                <a:latin typeface="Times New Roman" panose="02020603050405020304" pitchFamily="18" charset="0"/>
                <a:cs typeface="Times New Roman" panose="02020603050405020304" pitchFamily="18" charset="0"/>
              </a:rPr>
              <a:t> view(</a:t>
            </a:r>
            <a:r>
              <a:rPr lang="en-US" sz="1800" b="0" i="0" dirty="0">
                <a:solidFill>
                  <a:srgbClr val="0000FF"/>
                </a:solidFill>
                <a:effectLst/>
                <a:latin typeface="Times New Roman" panose="02020603050405020304" pitchFamily="18" charset="0"/>
                <a:cs typeface="Times New Roman" panose="02020603050405020304" pitchFamily="18" charset="0"/>
              </a:rPr>
              <a:t>'student'</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  </a:t>
            </a:r>
          </a:p>
        </p:txBody>
      </p:sp>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86934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953000"/>
          </a:xfrm>
        </p:spPr>
        <p:txBody>
          <a:bodyPr>
            <a:normAutofit fontScale="92500" lnSpcReduction="10000"/>
          </a:bodyPr>
          <a:lstStyle/>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Add the route in the </a:t>
            </a:r>
            <a:r>
              <a:rPr lang="en-US" sz="1800" b="1" i="0" dirty="0" err="1">
                <a:solidFill>
                  <a:srgbClr val="000000"/>
                </a:solidFill>
                <a:effectLst/>
                <a:latin typeface="Times New Roman" panose="02020603050405020304" pitchFamily="18" charset="0"/>
                <a:cs typeface="Times New Roman" panose="02020603050405020304" pitchFamily="18" charset="0"/>
              </a:rPr>
              <a:t>web.php</a:t>
            </a:r>
            <a:r>
              <a:rPr lang="en-US" sz="1800" b="0" i="0" dirty="0">
                <a:solidFill>
                  <a:srgbClr val="000000"/>
                </a:solidFill>
                <a:effectLst/>
                <a:latin typeface="Times New Roman" panose="02020603050405020304" pitchFamily="18" charset="0"/>
                <a:cs typeface="Times New Roman" panose="02020603050405020304" pitchFamily="18" charset="0"/>
              </a:rPr>
              <a:t> file.</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Route::get(</a:t>
            </a:r>
            <a:r>
              <a:rPr lang="en-US" sz="1800" b="0" i="0" dirty="0">
                <a:solidFill>
                  <a:srgbClr val="0000FF"/>
                </a:solidFill>
                <a:effectLst/>
                <a:latin typeface="Times New Roman" panose="02020603050405020304" pitchFamily="18" charset="0"/>
                <a:cs typeface="Times New Roman" panose="02020603050405020304" pitchFamily="18" charset="0"/>
              </a:rPr>
              <a:t>'/details'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FF"/>
                </a:solidFill>
                <a:effectLst/>
                <a:latin typeface="Times New Roman" panose="02020603050405020304" pitchFamily="18" charset="0"/>
                <a:cs typeface="Times New Roman" panose="02020603050405020304" pitchFamily="18" charset="0"/>
              </a:rPr>
              <a:t>'</a:t>
            </a:r>
            <a:r>
              <a:rPr lang="en-US" sz="1800" b="0" i="0" dirty="0" err="1">
                <a:solidFill>
                  <a:srgbClr val="0000FF"/>
                </a:solidFill>
                <a:effectLst/>
                <a:latin typeface="Times New Roman" panose="02020603050405020304" pitchFamily="18" charset="0"/>
                <a:cs typeface="Times New Roman" panose="02020603050405020304" pitchFamily="18" charset="0"/>
              </a:rPr>
              <a:t>PostController@display</a:t>
            </a:r>
            <a:r>
              <a:rPr lang="en-US" sz="1800" b="0" i="0" dirty="0">
                <a:solidFill>
                  <a:srgbClr val="0000FF"/>
                </a:solidFill>
                <a:effectLst/>
                <a:latin typeface="Times New Roman" panose="02020603050405020304" pitchFamily="18" charset="0"/>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b="1" i="0" dirty="0">
              <a:solidFill>
                <a:srgbClr val="333333"/>
              </a:solidFill>
              <a:effectLst/>
              <a:latin typeface="Times New Roman" panose="02020603050405020304" pitchFamily="18" charset="0"/>
              <a:cs typeface="Times New Roman" panose="02020603050405020304" pitchFamily="18" charset="0"/>
            </a:endParaRPr>
          </a:p>
          <a:p>
            <a:pPr algn="just"/>
            <a:r>
              <a:rPr lang="en-US" sz="1800" b="1" i="0" dirty="0">
                <a:solidFill>
                  <a:srgbClr val="333333"/>
                </a:solidFill>
                <a:effectLst/>
                <a:latin typeface="Times New Roman" panose="02020603050405020304" pitchFamily="18" charset="0"/>
                <a:cs typeface="Times New Roman" panose="02020603050405020304" pitchFamily="18" charset="0"/>
              </a:rPr>
              <a:t>@foreach loop</a:t>
            </a:r>
            <a:endParaRPr lang="en-US" sz="18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First, we create the </a:t>
            </a:r>
            <a:r>
              <a:rPr lang="en-US" sz="1800" b="1" i="0" dirty="0" err="1">
                <a:solidFill>
                  <a:srgbClr val="000000"/>
                </a:solidFill>
                <a:effectLst/>
                <a:latin typeface="Times New Roman" panose="02020603050405020304" pitchFamily="18" charset="0"/>
                <a:cs typeface="Times New Roman" panose="02020603050405020304" pitchFamily="18" charset="0"/>
              </a:rPr>
              <a:t>student.blade.php</a:t>
            </a:r>
            <a:r>
              <a:rPr lang="en-US" sz="1800" b="0" i="0" dirty="0">
                <a:solidFill>
                  <a:srgbClr val="000000"/>
                </a:solidFill>
                <a:effectLst/>
                <a:latin typeface="Times New Roman" panose="02020603050405020304" pitchFamily="18" charset="0"/>
                <a:cs typeface="Times New Roman" panose="02020603050405020304" pitchFamily="18" charset="0"/>
              </a:rPr>
              <a:t> file in resources/views directory.</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foreach</a:t>
            </a:r>
            <a:r>
              <a:rPr lang="en-US" sz="1800" b="0" i="0" dirty="0">
                <a:solidFill>
                  <a:srgbClr val="000000"/>
                </a:solidFill>
                <a:effectLst/>
                <a:latin typeface="Times New Roman" panose="02020603050405020304" pitchFamily="18" charset="0"/>
                <a:cs typeface="Times New Roman" panose="02020603050405020304" pitchFamily="18" charset="0"/>
              </a:rPr>
              <a:t>($students </a:t>
            </a:r>
            <a:r>
              <a:rPr lang="en-US" sz="1800" b="1" i="0" dirty="0">
                <a:solidFill>
                  <a:srgbClr val="006699"/>
                </a:solidFill>
                <a:effectLst/>
                <a:latin typeface="Times New Roman" panose="02020603050405020304" pitchFamily="18" charset="0"/>
                <a:cs typeface="Times New Roman" panose="02020603050405020304" pitchFamily="18" charset="0"/>
              </a:rPr>
              <a:t>as</a:t>
            </a:r>
            <a:r>
              <a:rPr lang="en-US" sz="1800" b="0" i="0" dirty="0">
                <a:solidFill>
                  <a:srgbClr val="000000"/>
                </a:solidFill>
                <a:effectLst/>
                <a:latin typeface="Times New Roman" panose="02020603050405020304" pitchFamily="18" charset="0"/>
                <a:cs typeface="Times New Roman" panose="02020603050405020304" pitchFamily="18" charset="0"/>
              </a:rPr>
              <a:t> $students)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{{$students}}&lt;</a:t>
            </a:r>
            <a:r>
              <a:rPr lang="en-US" sz="1800" b="0" i="0" dirty="0" err="1">
                <a:solidFill>
                  <a:srgbClr val="000000"/>
                </a:solidFill>
                <a:effectLst/>
                <a:latin typeface="Times New Roman" panose="02020603050405020304" pitchFamily="18" charset="0"/>
                <a:cs typeface="Times New Roman" panose="02020603050405020304" pitchFamily="18" charset="0"/>
              </a:rPr>
              <a:t>br</a:t>
            </a:r>
            <a:r>
              <a:rPr lang="en-US" sz="1800" b="0" i="0" dirty="0">
                <a:solidFill>
                  <a:srgbClr val="000000"/>
                </a:solidFill>
                <a:effectLst/>
                <a:latin typeface="Times New Roman" panose="02020603050405020304" pitchFamily="18" charset="0"/>
                <a:cs typeface="Times New Roman" panose="02020603050405020304" pitchFamily="18" charset="0"/>
              </a:rPr>
              <a:t>&gt;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endforeach</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900" b="0" i="0" dirty="0">
                <a:solidFill>
                  <a:srgbClr val="000000"/>
                </a:solidFill>
                <a:effectLst/>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7172" name="Picture 4" descr="Laravel Blade Template">
            <a:extLst>
              <a:ext uri="{FF2B5EF4-FFF2-40B4-BE49-F238E27FC236}">
                <a16:creationId xmlns:a16="http://schemas.microsoft.com/office/drawing/2014/main" id="{96535500-D7C9-D6F0-4FD0-9D1D773A0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0" y="2057400"/>
            <a:ext cx="62388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69583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algn="just">
              <a:buFont typeface="Arial" panose="020B0604020202020204" pitchFamily="34" charset="0"/>
              <a:buChar char="•"/>
            </a:pPr>
            <a:r>
              <a:rPr lang="en-IN" sz="1800" b="0" i="0" dirty="0">
                <a:solidFill>
                  <a:srgbClr val="000000"/>
                </a:solidFill>
                <a:effectLst/>
                <a:latin typeface="Times New Roman" panose="02020603050405020304" pitchFamily="18" charset="0"/>
                <a:cs typeface="Times New Roman" panose="02020603050405020304" pitchFamily="18" charset="0"/>
              </a:rPr>
              <a:t>Now, add the following code in the </a:t>
            </a:r>
            <a:r>
              <a:rPr lang="en-IN" sz="1800" b="1" i="0" dirty="0" err="1">
                <a:solidFill>
                  <a:srgbClr val="000000"/>
                </a:solidFill>
                <a:effectLst/>
                <a:latin typeface="Times New Roman" panose="02020603050405020304" pitchFamily="18" charset="0"/>
                <a:cs typeface="Times New Roman" panose="02020603050405020304" pitchFamily="18" charset="0"/>
              </a:rPr>
              <a:t>PostController.php</a:t>
            </a:r>
            <a:r>
              <a:rPr lang="en-IN" sz="1800" b="0" i="0" dirty="0">
                <a:solidFill>
                  <a:srgbClr val="000000"/>
                </a:solidFill>
                <a:effectLst/>
                <a:latin typeface="Times New Roman" panose="02020603050405020304" pitchFamily="18" charset="0"/>
                <a:cs typeface="Times New Roman" panose="02020603050405020304" pitchFamily="18" charset="0"/>
              </a:rPr>
              <a:t> file.</a:t>
            </a:r>
          </a:p>
          <a:p>
            <a:pPr marL="0" indent="0" algn="just">
              <a:buNone/>
            </a:pPr>
            <a:r>
              <a:rPr lang="en-IN" sz="1800" b="1" i="0" dirty="0">
                <a:solidFill>
                  <a:srgbClr val="006699"/>
                </a:solidFill>
                <a:effectLst/>
                <a:latin typeface="Times New Roman" panose="02020603050405020304" pitchFamily="18" charset="0"/>
                <a:cs typeface="Times New Roman" panose="02020603050405020304" pitchFamily="18" charset="0"/>
              </a:rPr>
              <a:t>public</a:t>
            </a:r>
            <a:r>
              <a:rPr lang="en-IN" sz="1800" b="0" i="0" dirty="0">
                <a:solidFill>
                  <a:srgbClr val="000000"/>
                </a:solidFill>
                <a:effectLst/>
                <a:latin typeface="Times New Roman" panose="02020603050405020304" pitchFamily="18" charset="0"/>
                <a:cs typeface="Times New Roman" panose="02020603050405020304" pitchFamily="18" charset="0"/>
              </a:rPr>
              <a:t> </a:t>
            </a:r>
            <a:r>
              <a:rPr lang="en-IN" sz="1800" b="1" i="0" dirty="0">
                <a:solidFill>
                  <a:srgbClr val="006699"/>
                </a:solidFill>
                <a:effectLst/>
                <a:latin typeface="Times New Roman" panose="02020603050405020304" pitchFamily="18" charset="0"/>
                <a:cs typeface="Times New Roman" panose="02020603050405020304" pitchFamily="18" charset="0"/>
              </a:rPr>
              <a:t>function</a:t>
            </a:r>
            <a:r>
              <a:rPr lang="en-IN" sz="1800" b="0" i="0" dirty="0">
                <a:solidFill>
                  <a:srgbClr val="000000"/>
                </a:solidFill>
                <a:effectLst/>
                <a:latin typeface="Times New Roman" panose="02020603050405020304" pitchFamily="18" charset="0"/>
                <a:cs typeface="Times New Roman" panose="02020603050405020304" pitchFamily="18" charset="0"/>
              </a:rPr>
              <a:t> display()  </a:t>
            </a:r>
          </a:p>
          <a:p>
            <a:pPr marL="0" indent="0" algn="just">
              <a:buNone/>
            </a:pPr>
            <a:r>
              <a:rPr lang="en-IN"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IN" sz="1800" b="0" i="0" dirty="0">
                <a:solidFill>
                  <a:srgbClr val="000000"/>
                </a:solidFill>
                <a:effectLst/>
                <a:latin typeface="Times New Roman" panose="02020603050405020304" pitchFamily="18" charset="0"/>
                <a:cs typeface="Times New Roman" panose="02020603050405020304" pitchFamily="18" charset="0"/>
              </a:rPr>
              <a:t>   </a:t>
            </a:r>
            <a:r>
              <a:rPr lang="en-IN" sz="1800" b="1" i="0" dirty="0">
                <a:solidFill>
                  <a:srgbClr val="006699"/>
                </a:solidFill>
                <a:effectLst/>
                <a:latin typeface="Times New Roman" panose="02020603050405020304" pitchFamily="18" charset="0"/>
                <a:cs typeface="Times New Roman" panose="02020603050405020304" pitchFamily="18" charset="0"/>
              </a:rPr>
              <a:t>return</a:t>
            </a:r>
            <a:r>
              <a:rPr lang="en-IN" sz="1800" b="0" i="0" dirty="0">
                <a:solidFill>
                  <a:srgbClr val="000000"/>
                </a:solidFill>
                <a:effectLst/>
                <a:latin typeface="Times New Roman" panose="02020603050405020304" pitchFamily="18" charset="0"/>
                <a:cs typeface="Times New Roman" panose="02020603050405020304" pitchFamily="18" charset="0"/>
              </a:rPr>
              <a:t> view(</a:t>
            </a:r>
            <a:r>
              <a:rPr lang="en-IN" sz="1800" b="0" i="0" dirty="0">
                <a:solidFill>
                  <a:srgbClr val="0000FF"/>
                </a:solidFill>
                <a:effectLst/>
                <a:latin typeface="Times New Roman" panose="02020603050405020304" pitchFamily="18" charset="0"/>
                <a:cs typeface="Times New Roman" panose="02020603050405020304" pitchFamily="18" charset="0"/>
              </a:rPr>
              <a:t>'student'</a:t>
            </a:r>
            <a:r>
              <a:rPr lang="en-IN" sz="1800" b="0" i="0" dirty="0">
                <a:solidFill>
                  <a:srgbClr val="000000"/>
                </a:solidFill>
                <a:effectLst/>
                <a:latin typeface="Times New Roman" panose="02020603050405020304" pitchFamily="18" charset="0"/>
                <a:cs typeface="Times New Roman" panose="02020603050405020304" pitchFamily="18" charset="0"/>
              </a:rPr>
              <a:t>, [</a:t>
            </a:r>
            <a:r>
              <a:rPr lang="en-IN" sz="1800" b="0" i="0" dirty="0">
                <a:solidFill>
                  <a:srgbClr val="0000FF"/>
                </a:solidFill>
                <a:effectLst/>
                <a:latin typeface="Times New Roman" panose="02020603050405020304" pitchFamily="18" charset="0"/>
                <a:cs typeface="Times New Roman" panose="02020603050405020304" pitchFamily="18" charset="0"/>
              </a:rPr>
              <a:t>'students'</a:t>
            </a:r>
            <a:r>
              <a:rPr lang="en-IN" sz="1800" b="0" i="0" dirty="0">
                <a:solidFill>
                  <a:srgbClr val="000000"/>
                </a:solidFill>
                <a:effectLst/>
                <a:latin typeface="Times New Roman" panose="02020603050405020304" pitchFamily="18" charset="0"/>
                <a:cs typeface="Times New Roman" panose="02020603050405020304" pitchFamily="18" charset="0"/>
              </a:rPr>
              <a:t>=&gt;[</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err="1">
                <a:solidFill>
                  <a:srgbClr val="0000FF"/>
                </a:solidFill>
                <a:effectLst/>
                <a:latin typeface="Times New Roman" panose="02020603050405020304" pitchFamily="18" charset="0"/>
                <a:cs typeface="Times New Roman" panose="02020603050405020304" pitchFamily="18" charset="0"/>
              </a:rPr>
              <a:t>anisha</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a:solidFill>
                  <a:srgbClr val="000000"/>
                </a:solidFill>
                <a:effectLst/>
                <a:latin typeface="Times New Roman" panose="02020603050405020304" pitchFamily="18" charset="0"/>
                <a:cs typeface="Times New Roman" panose="02020603050405020304" pitchFamily="18" charset="0"/>
              </a:rPr>
              <a:t>,</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err="1">
                <a:solidFill>
                  <a:srgbClr val="0000FF"/>
                </a:solidFill>
                <a:effectLst/>
                <a:latin typeface="Times New Roman" panose="02020603050405020304" pitchFamily="18" charset="0"/>
                <a:cs typeface="Times New Roman" panose="02020603050405020304" pitchFamily="18" charset="0"/>
              </a:rPr>
              <a:t>haseena</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a:solidFill>
                  <a:srgbClr val="000000"/>
                </a:solidFill>
                <a:effectLst/>
                <a:latin typeface="Times New Roman" panose="02020603050405020304" pitchFamily="18" charset="0"/>
                <a:cs typeface="Times New Roman" panose="02020603050405020304" pitchFamily="18" charset="0"/>
              </a:rPr>
              <a:t>,</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err="1">
                <a:solidFill>
                  <a:srgbClr val="0000FF"/>
                </a:solidFill>
                <a:effectLst/>
                <a:latin typeface="Times New Roman" panose="02020603050405020304" pitchFamily="18" charset="0"/>
                <a:cs typeface="Times New Roman" panose="02020603050405020304" pitchFamily="18" charset="0"/>
              </a:rPr>
              <a:t>akshita</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a:solidFill>
                  <a:srgbClr val="000000"/>
                </a:solidFill>
                <a:effectLst/>
                <a:latin typeface="Times New Roman" panose="02020603050405020304" pitchFamily="18" charset="0"/>
                <a:cs typeface="Times New Roman" panose="02020603050405020304" pitchFamily="18" charset="0"/>
              </a:rPr>
              <a:t>,</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err="1">
                <a:solidFill>
                  <a:srgbClr val="0000FF"/>
                </a:solidFill>
                <a:effectLst/>
                <a:latin typeface="Times New Roman" panose="02020603050405020304" pitchFamily="18" charset="0"/>
                <a:cs typeface="Times New Roman" panose="02020603050405020304" pitchFamily="18" charset="0"/>
              </a:rPr>
              <a:t>jyotika</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IN" sz="1800" b="0" i="0" dirty="0">
                <a:solidFill>
                  <a:srgbClr val="000000"/>
                </a:solidFill>
                <a:effectLst/>
                <a:latin typeface="Times New Roman" panose="02020603050405020304" pitchFamily="18" charset="0"/>
                <a:cs typeface="Times New Roman" panose="02020603050405020304" pitchFamily="18" charset="0"/>
              </a:rPr>
              <a:t>}  </a:t>
            </a:r>
          </a:p>
          <a:p>
            <a:pPr algn="just"/>
            <a:r>
              <a:rPr lang="en-IN" sz="1800" b="0" i="0" dirty="0">
                <a:solidFill>
                  <a:srgbClr val="333333"/>
                </a:solidFill>
                <a:effectLst/>
                <a:latin typeface="Times New Roman" panose="02020603050405020304" pitchFamily="18" charset="0"/>
                <a:cs typeface="Times New Roman" panose="02020603050405020304" pitchFamily="18" charset="0"/>
              </a:rPr>
              <a:t>In the above code, we are passing the students array to the </a:t>
            </a:r>
            <a:r>
              <a:rPr lang="en-IN" sz="1800" b="1" i="0" dirty="0" err="1">
                <a:solidFill>
                  <a:srgbClr val="333333"/>
                </a:solidFill>
                <a:effectLst/>
                <a:latin typeface="Times New Roman" panose="02020603050405020304" pitchFamily="18" charset="0"/>
                <a:cs typeface="Times New Roman" panose="02020603050405020304" pitchFamily="18" charset="0"/>
              </a:rPr>
              <a:t>student.blade.php</a:t>
            </a:r>
            <a:r>
              <a:rPr lang="en-IN" sz="1800" b="0" i="0" dirty="0">
                <a:solidFill>
                  <a:srgbClr val="333333"/>
                </a:solidFill>
                <a:effectLst/>
                <a:latin typeface="Times New Roman" panose="02020603050405020304" pitchFamily="18" charset="0"/>
                <a:cs typeface="Times New Roman" panose="02020603050405020304" pitchFamily="18" charset="0"/>
              </a:rPr>
              <a:t> file.</a:t>
            </a:r>
          </a:p>
          <a:p>
            <a:pPr algn="just">
              <a:buFont typeface="Arial" panose="020B0604020202020204" pitchFamily="34" charset="0"/>
              <a:buChar char="•"/>
            </a:pPr>
            <a:r>
              <a:rPr lang="en-IN" sz="1800" b="0" i="0" dirty="0">
                <a:solidFill>
                  <a:srgbClr val="000000"/>
                </a:solidFill>
                <a:effectLst/>
                <a:latin typeface="Times New Roman" panose="02020603050405020304" pitchFamily="18" charset="0"/>
                <a:cs typeface="Times New Roman" panose="02020603050405020304" pitchFamily="18" charset="0"/>
              </a:rPr>
              <a:t>Add the route in the </a:t>
            </a:r>
            <a:r>
              <a:rPr lang="en-IN" sz="1800" b="1" i="0" dirty="0" err="1">
                <a:solidFill>
                  <a:srgbClr val="000000"/>
                </a:solidFill>
                <a:effectLst/>
                <a:latin typeface="Times New Roman" panose="02020603050405020304" pitchFamily="18" charset="0"/>
                <a:cs typeface="Times New Roman" panose="02020603050405020304" pitchFamily="18" charset="0"/>
              </a:rPr>
              <a:t>web.php</a:t>
            </a:r>
            <a:r>
              <a:rPr lang="en-IN" sz="1800" b="0" i="0" dirty="0">
                <a:solidFill>
                  <a:srgbClr val="000000"/>
                </a:solidFill>
                <a:effectLst/>
                <a:latin typeface="Times New Roman" panose="02020603050405020304" pitchFamily="18" charset="0"/>
                <a:cs typeface="Times New Roman" panose="02020603050405020304" pitchFamily="18" charset="0"/>
              </a:rPr>
              <a:t> file.</a:t>
            </a:r>
          </a:p>
          <a:p>
            <a:pPr marL="0" indent="0" algn="just">
              <a:buNone/>
            </a:pPr>
            <a:r>
              <a:rPr lang="en-IN" sz="1800" b="0" i="0" dirty="0">
                <a:solidFill>
                  <a:srgbClr val="000000"/>
                </a:solidFill>
                <a:effectLst/>
                <a:latin typeface="Times New Roman" panose="02020603050405020304" pitchFamily="18" charset="0"/>
                <a:cs typeface="Times New Roman" panose="02020603050405020304" pitchFamily="18" charset="0"/>
              </a:rPr>
              <a:t>Route::get(</a:t>
            </a:r>
            <a:r>
              <a:rPr lang="en-IN" sz="1800" b="0" i="0" dirty="0">
                <a:solidFill>
                  <a:srgbClr val="0000FF"/>
                </a:solidFill>
                <a:effectLst/>
                <a:latin typeface="Times New Roman" panose="02020603050405020304" pitchFamily="18" charset="0"/>
                <a:cs typeface="Times New Roman" panose="02020603050405020304" pitchFamily="18" charset="0"/>
              </a:rPr>
              <a:t>'/details'</a:t>
            </a:r>
            <a:r>
              <a:rPr lang="en-IN" sz="1800" b="0" i="0" dirty="0">
                <a:solidFill>
                  <a:srgbClr val="000000"/>
                </a:solidFill>
                <a:effectLst/>
                <a:latin typeface="Times New Roman" panose="02020603050405020304" pitchFamily="18" charset="0"/>
                <a:cs typeface="Times New Roman" panose="02020603050405020304" pitchFamily="18" charset="0"/>
              </a:rPr>
              <a:t>, </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err="1">
                <a:solidFill>
                  <a:srgbClr val="0000FF"/>
                </a:solidFill>
                <a:effectLst/>
                <a:latin typeface="Times New Roman" panose="02020603050405020304" pitchFamily="18" charset="0"/>
                <a:cs typeface="Times New Roman" panose="02020603050405020304" pitchFamily="18" charset="0"/>
              </a:rPr>
              <a:t>PostController@display</a:t>
            </a:r>
            <a:r>
              <a:rPr lang="en-IN" sz="1800" b="0" i="0" dirty="0">
                <a:solidFill>
                  <a:srgbClr val="0000FF"/>
                </a:solidFill>
                <a:effectLst/>
                <a:latin typeface="Times New Roman" panose="02020603050405020304" pitchFamily="18" charset="0"/>
                <a:cs typeface="Times New Roman" panose="02020603050405020304" pitchFamily="18" charset="0"/>
              </a:rPr>
              <a:t>'</a:t>
            </a:r>
            <a:r>
              <a:rPr lang="en-IN" sz="1800" b="0" i="0" dirty="0">
                <a:solidFill>
                  <a:srgbClr val="000000"/>
                </a:solidFill>
                <a:effectLst/>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8194" name="Picture 2" descr="Laravel Blade Template">
            <a:extLst>
              <a:ext uri="{FF2B5EF4-FFF2-40B4-BE49-F238E27FC236}">
                <a16:creationId xmlns:a16="http://schemas.microsoft.com/office/drawing/2014/main" id="{BF3BEB5E-06D1-7509-FF5A-E9E892FFD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114800"/>
            <a:ext cx="6257925" cy="169920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460840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827" y="1214436"/>
            <a:ext cx="8229600" cy="4525963"/>
          </a:xfrm>
        </p:spPr>
        <p:txBody>
          <a:bodyPr>
            <a:normAutofit lnSpcReduction="10000"/>
          </a:bodyPr>
          <a:lstStyle/>
          <a:p>
            <a:pPr algn="just"/>
            <a:r>
              <a:rPr lang="en-US" sz="1800" b="1" i="0" dirty="0">
                <a:solidFill>
                  <a:srgbClr val="333333"/>
                </a:solidFill>
                <a:effectLst/>
                <a:latin typeface="Times New Roman" panose="02020603050405020304" pitchFamily="18" charset="0"/>
                <a:cs typeface="Times New Roman" panose="02020603050405020304" pitchFamily="18" charset="0"/>
              </a:rPr>
              <a:t>@while loop</a:t>
            </a:r>
            <a:endParaRPr lang="en-US" sz="18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First, we create the </a:t>
            </a:r>
            <a:r>
              <a:rPr lang="en-US" sz="1800" b="1" i="0" dirty="0" err="1">
                <a:solidFill>
                  <a:srgbClr val="000000"/>
                </a:solidFill>
                <a:effectLst/>
                <a:latin typeface="Times New Roman" panose="02020603050405020304" pitchFamily="18" charset="0"/>
                <a:cs typeface="Times New Roman" panose="02020603050405020304" pitchFamily="18" charset="0"/>
              </a:rPr>
              <a:t>student.blade.php</a:t>
            </a:r>
            <a:r>
              <a:rPr lang="en-US" sz="1800" b="1" i="0" dirty="0">
                <a:solidFill>
                  <a:srgbClr val="000000"/>
                </a:solidFill>
                <a:effectLst/>
                <a:latin typeface="Times New Roman" panose="02020603050405020304" pitchFamily="18" charset="0"/>
                <a:cs typeface="Times New Roman" panose="02020603050405020304" pitchFamily="18" charset="0"/>
              </a:rPr>
              <a:t> file in resources/views directory.</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while</a:t>
            </a:r>
            <a:r>
              <a:rPr lang="en-US" sz="1800" b="0" i="0" dirty="0">
                <a:solidFill>
                  <a:srgbClr val="000000"/>
                </a:solidFill>
                <a:effectLst/>
                <a:latin typeface="Times New Roman" panose="02020603050405020304" pitchFamily="18" charset="0"/>
                <a:cs typeface="Times New Roman" panose="02020603050405020304" pitchFamily="18" charset="0"/>
              </a:rPr>
              <a:t>(($i)&lt;5)  </a:t>
            </a:r>
          </a:p>
          <a:p>
            <a:pPr marL="0" indent="0" algn="just">
              <a:buNone/>
            </a:pPr>
            <a:r>
              <a:rPr lang="en-US" sz="1800" b="0" i="0" dirty="0" err="1">
                <a:solidFill>
                  <a:srgbClr val="000000"/>
                </a:solidFill>
                <a:effectLst/>
                <a:latin typeface="Times New Roman" panose="02020603050405020304" pitchFamily="18" charset="0"/>
                <a:cs typeface="Times New Roman" panose="02020603050405020304" pitchFamily="18" charset="0"/>
              </a:rPr>
              <a:t>javatpoint</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0" i="0" dirty="0" err="1">
                <a:solidFill>
                  <a:srgbClr val="000000"/>
                </a:solidFill>
                <a:effectLst/>
                <a:latin typeface="Times New Roman" panose="02020603050405020304" pitchFamily="18" charset="0"/>
                <a:cs typeface="Times New Roman" panose="02020603050405020304" pitchFamily="18" charset="0"/>
              </a:rPr>
              <a:t>i</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1800" b="1" i="0" dirty="0">
                <a:solidFill>
                  <a:srgbClr val="006699"/>
                </a:solidFill>
                <a:effectLst/>
                <a:latin typeface="Times New Roman" panose="02020603050405020304" pitchFamily="18" charset="0"/>
                <a:cs typeface="Times New Roman" panose="02020603050405020304" pitchFamily="18" charset="0"/>
              </a:rPr>
              <a:t>endwhile</a:t>
            </a:r>
            <a:r>
              <a:rPr lang="en-US" sz="1800" b="0" i="0" dirty="0">
                <a:solidFill>
                  <a:srgbClr val="000000"/>
                </a:solidFill>
                <a:effectLst/>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Now, add the following code in </a:t>
            </a:r>
            <a:r>
              <a:rPr lang="en-US" sz="1800" b="1" i="0" dirty="0" err="1">
                <a:solidFill>
                  <a:srgbClr val="000000"/>
                </a:solidFill>
                <a:effectLst/>
                <a:latin typeface="Times New Roman" panose="02020603050405020304" pitchFamily="18" charset="0"/>
                <a:cs typeface="Times New Roman" panose="02020603050405020304" pitchFamily="18" charset="0"/>
              </a:rPr>
              <a:t>PostController.php</a:t>
            </a:r>
            <a:r>
              <a:rPr lang="en-US" sz="1800" b="1" i="0" dirty="0">
                <a:solidFill>
                  <a:srgbClr val="000000"/>
                </a:solidFill>
                <a:effectLst/>
                <a:latin typeface="Times New Roman" panose="02020603050405020304" pitchFamily="18" charset="0"/>
                <a:cs typeface="Times New Roman" panose="02020603050405020304" pitchFamily="18" charset="0"/>
              </a:rPr>
              <a:t> file.</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sz="1800" b="1" i="0" dirty="0">
                <a:solidFill>
                  <a:srgbClr val="006699"/>
                </a:solidFill>
                <a:effectLst/>
                <a:latin typeface="Times New Roman" panose="02020603050405020304" pitchFamily="18" charset="0"/>
                <a:cs typeface="Times New Roman" panose="02020603050405020304" pitchFamily="18" charset="0"/>
              </a:rPr>
              <a:t>public</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a:solidFill>
                  <a:srgbClr val="006699"/>
                </a:solidFill>
                <a:effectLst/>
                <a:latin typeface="Times New Roman" panose="02020603050405020304" pitchFamily="18" charset="0"/>
                <a:cs typeface="Times New Roman" panose="02020603050405020304" pitchFamily="18" charset="0"/>
              </a:rPr>
              <a:t>function</a:t>
            </a:r>
            <a:r>
              <a:rPr lang="en-US" sz="1800" b="0" i="0" dirty="0">
                <a:solidFill>
                  <a:srgbClr val="000000"/>
                </a:solidFill>
                <a:effectLst/>
                <a:latin typeface="Times New Roman" panose="02020603050405020304" pitchFamily="18" charset="0"/>
                <a:cs typeface="Times New Roman" panose="02020603050405020304" pitchFamily="18" charset="0"/>
              </a:rPr>
              <a:t> display($</a:t>
            </a:r>
            <a:r>
              <a:rPr lang="en-US" sz="1800" b="0" i="0" dirty="0" err="1">
                <a:solidFill>
                  <a:srgbClr val="000000"/>
                </a:solidFill>
                <a:effectLst/>
                <a:latin typeface="Times New Roman" panose="02020603050405020304" pitchFamily="18" charset="0"/>
                <a:cs typeface="Times New Roman" panose="02020603050405020304" pitchFamily="18" charset="0"/>
              </a:rPr>
              <a:t>i</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a:solidFill>
                  <a:srgbClr val="006699"/>
                </a:solidFill>
                <a:effectLst/>
                <a:latin typeface="Times New Roman" panose="02020603050405020304" pitchFamily="18" charset="0"/>
                <a:cs typeface="Times New Roman" panose="02020603050405020304" pitchFamily="18" charset="0"/>
              </a:rPr>
              <a:t>return</a:t>
            </a:r>
            <a:r>
              <a:rPr lang="en-US" sz="1800" b="0" i="0" dirty="0">
                <a:solidFill>
                  <a:srgbClr val="000000"/>
                </a:solidFill>
                <a:effectLst/>
                <a:latin typeface="Times New Roman" panose="02020603050405020304" pitchFamily="18" charset="0"/>
                <a:cs typeface="Times New Roman" panose="02020603050405020304" pitchFamily="18" charset="0"/>
              </a:rPr>
              <a:t> view(</a:t>
            </a:r>
            <a:r>
              <a:rPr lang="en-US" sz="1800" b="0" i="0" dirty="0">
                <a:solidFill>
                  <a:srgbClr val="0000FF"/>
                </a:solidFill>
                <a:effectLst/>
                <a:latin typeface="Times New Roman" panose="02020603050405020304" pitchFamily="18" charset="0"/>
                <a:cs typeface="Times New Roman" panose="02020603050405020304" pitchFamily="18" charset="0"/>
              </a:rPr>
              <a:t>'student'</a:t>
            </a:r>
            <a:r>
              <a:rPr lang="en-US" sz="18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Add the route in </a:t>
            </a:r>
            <a:r>
              <a:rPr lang="en-US" sz="1800" b="1" i="0" dirty="0" err="1">
                <a:solidFill>
                  <a:srgbClr val="000000"/>
                </a:solidFill>
                <a:effectLst/>
                <a:latin typeface="Times New Roman" panose="02020603050405020304" pitchFamily="18" charset="0"/>
                <a:cs typeface="Times New Roman" panose="02020603050405020304" pitchFamily="18" charset="0"/>
              </a:rPr>
              <a:t>web.php</a:t>
            </a:r>
            <a:r>
              <a:rPr lang="en-US" sz="1800" b="1" i="0" dirty="0">
                <a:solidFill>
                  <a:srgbClr val="000000"/>
                </a:solidFill>
                <a:effectLst/>
                <a:latin typeface="Times New Roman" panose="02020603050405020304" pitchFamily="18" charset="0"/>
                <a:cs typeface="Times New Roman" panose="02020603050405020304" pitchFamily="18" charset="0"/>
              </a:rPr>
              <a:t> file.</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Route::get(</a:t>
            </a:r>
            <a:r>
              <a:rPr lang="en-US" sz="1800" b="0" i="0" dirty="0">
                <a:solidFill>
                  <a:srgbClr val="0000FF"/>
                </a:solidFill>
                <a:effectLst/>
                <a:latin typeface="Times New Roman" panose="02020603050405020304" pitchFamily="18" charset="0"/>
                <a:cs typeface="Times New Roman" panose="02020603050405020304" pitchFamily="18" charset="0"/>
              </a:rPr>
              <a:t>'/details/{</a:t>
            </a:r>
            <a:r>
              <a:rPr lang="en-US" sz="1800" b="0" i="0" dirty="0" err="1">
                <a:solidFill>
                  <a:srgbClr val="0000FF"/>
                </a:solidFill>
                <a:effectLst/>
                <a:latin typeface="Times New Roman" panose="02020603050405020304" pitchFamily="18" charset="0"/>
                <a:cs typeface="Times New Roman" panose="02020603050405020304" pitchFamily="18" charset="0"/>
              </a:rPr>
              <a:t>i</a:t>
            </a:r>
            <a:r>
              <a:rPr lang="en-US" sz="1800" b="0" i="0" dirty="0">
                <a:solidFill>
                  <a:srgbClr val="0000FF"/>
                </a:solidFill>
                <a:effectLst/>
                <a:latin typeface="Times New Roman" panose="02020603050405020304" pitchFamily="18" charset="0"/>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FF"/>
                </a:solidFill>
                <a:effectLst/>
                <a:latin typeface="Times New Roman" panose="02020603050405020304" pitchFamily="18" charset="0"/>
                <a:cs typeface="Times New Roman" panose="02020603050405020304" pitchFamily="18" charset="0"/>
              </a:rPr>
              <a:t>'</a:t>
            </a:r>
            <a:r>
              <a:rPr lang="en-US" sz="1800" b="0" i="0" dirty="0" err="1">
                <a:solidFill>
                  <a:srgbClr val="0000FF"/>
                </a:solidFill>
                <a:effectLst/>
                <a:latin typeface="Times New Roman" panose="02020603050405020304" pitchFamily="18" charset="0"/>
                <a:cs typeface="Times New Roman" panose="02020603050405020304" pitchFamily="18" charset="0"/>
              </a:rPr>
              <a:t>PostController@display</a:t>
            </a:r>
            <a:r>
              <a:rPr lang="en-US" sz="1800" b="0" i="0" dirty="0">
                <a:solidFill>
                  <a:srgbClr val="0000FF"/>
                </a:solidFill>
                <a:effectLst/>
                <a:latin typeface="Times New Roman" panose="02020603050405020304" pitchFamily="18" charset="0"/>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Laravel blade template engine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9218" name="Picture 2" descr="Laravel Blade Template">
            <a:extLst>
              <a:ext uri="{FF2B5EF4-FFF2-40B4-BE49-F238E27FC236}">
                <a16:creationId xmlns:a16="http://schemas.microsoft.com/office/drawing/2014/main" id="{9D6AF431-33DF-4425-3DF8-C3B547F67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573" y="3733800"/>
            <a:ext cx="4419600" cy="131444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579460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t>Topic :</a:t>
            </a:r>
            <a:r>
              <a:rPr lang="en-US" sz="2000" dirty="0"/>
              <a:t>A</a:t>
            </a:r>
            <a:r>
              <a:rPr lang="en-US" sz="2000" b="0" baseline="0" dirty="0"/>
              <a:t>rtisan command</a:t>
            </a:r>
            <a:endParaRPr lang="en-IN" sz="2000" dirty="0"/>
          </a:p>
          <a:p>
            <a:pPr lvl="0" algn="just"/>
            <a:r>
              <a:rPr lang="en-US" sz="1800" i="0" dirty="0">
                <a:solidFill>
                  <a:srgbClr val="202124"/>
                </a:solidFill>
                <a:effectLst/>
                <a:latin typeface="arial" panose="020B0604020202020204" pitchFamily="34" charset="0"/>
              </a:rPr>
              <a:t>Artisan is a command-line interface that Laravel provides which helps in making the production process fast and easy. Laravel has its own Command Line interface called Artisan.</a:t>
            </a:r>
            <a:endParaRPr lang="en-IN" sz="18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946648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b="0" i="0" dirty="0">
                <a:effectLst/>
                <a:latin typeface="+mj-lt"/>
              </a:rPr>
              <a:t>Artisan is the name of the command-line interface included with Laravel. It provides a number of helpful commands for your use while developing your application. It is driven by the powerful Symfony Console component.</a:t>
            </a:r>
          </a:p>
          <a:p>
            <a:pPr marL="0" indent="0" algn="just">
              <a:buNone/>
            </a:pPr>
            <a:r>
              <a:rPr lang="en-US" sz="1800" b="1" dirty="0">
                <a:latin typeface="+mj-lt"/>
              </a:rPr>
              <a:t>Usage</a:t>
            </a:r>
          </a:p>
          <a:p>
            <a:pPr marL="0" indent="0" algn="just">
              <a:buNone/>
            </a:pPr>
            <a:r>
              <a:rPr lang="en-US" sz="1800" b="1" dirty="0">
                <a:latin typeface="+mj-lt"/>
              </a:rPr>
              <a:t>Listing All Available Commands</a:t>
            </a:r>
          </a:p>
          <a:p>
            <a:pPr marL="0" indent="0" algn="just">
              <a:buNone/>
            </a:pPr>
            <a:r>
              <a:rPr lang="en-US" sz="1800" dirty="0">
                <a:latin typeface="+mj-lt"/>
              </a:rPr>
              <a:t>To view a list of all available Artisan commands, you may use the list command:</a:t>
            </a:r>
          </a:p>
          <a:p>
            <a:pPr marL="0" indent="0" algn="ctr">
              <a:buNone/>
            </a:pPr>
            <a:r>
              <a:rPr lang="en-US" sz="1800" b="1" dirty="0" err="1">
                <a:solidFill>
                  <a:schemeClr val="tx2">
                    <a:lumMod val="60000"/>
                    <a:lumOff val="40000"/>
                  </a:schemeClr>
                </a:solidFill>
                <a:latin typeface="+mj-lt"/>
              </a:rPr>
              <a:t>php</a:t>
            </a:r>
            <a:r>
              <a:rPr lang="en-US" sz="1800" b="1" dirty="0">
                <a:solidFill>
                  <a:schemeClr val="tx2">
                    <a:lumMod val="60000"/>
                    <a:lumOff val="40000"/>
                  </a:schemeClr>
                </a:solidFill>
                <a:latin typeface="+mj-lt"/>
              </a:rPr>
              <a:t> artisan list</a:t>
            </a:r>
          </a:p>
          <a:p>
            <a:pPr marL="0" indent="0" algn="just">
              <a:buNone/>
            </a:pPr>
            <a:r>
              <a:rPr lang="en-US" sz="1800" b="1" dirty="0">
                <a:latin typeface="+mj-lt"/>
              </a:rPr>
              <a:t>Viewing The Help Screen For A Command</a:t>
            </a:r>
          </a:p>
          <a:p>
            <a:pPr marL="0" indent="0" algn="just">
              <a:buNone/>
            </a:pPr>
            <a:r>
              <a:rPr lang="en-US" sz="1800" dirty="0">
                <a:latin typeface="+mj-lt"/>
              </a:rPr>
              <a:t>Every command also includes a "help" screen which displays and describes the command's available arguments and options. To view a help screen, simply precede the name of the command with help:</a:t>
            </a:r>
          </a:p>
          <a:p>
            <a:pPr marL="0" indent="0" algn="just">
              <a:buNone/>
            </a:pPr>
            <a:endParaRPr lang="en-US" sz="1800" dirty="0">
              <a:latin typeface="+mj-lt"/>
            </a:endParaRPr>
          </a:p>
          <a:p>
            <a:pPr marL="0" indent="0" algn="ctr">
              <a:buNone/>
            </a:pPr>
            <a:r>
              <a:rPr lang="en-US" sz="1800" b="1" dirty="0" err="1">
                <a:solidFill>
                  <a:schemeClr val="tx2">
                    <a:lumMod val="60000"/>
                    <a:lumOff val="40000"/>
                  </a:schemeClr>
                </a:solidFill>
                <a:latin typeface="+mj-lt"/>
              </a:rPr>
              <a:t>php</a:t>
            </a:r>
            <a:r>
              <a:rPr lang="en-US" sz="1800" b="1" dirty="0">
                <a:solidFill>
                  <a:schemeClr val="tx2">
                    <a:lumMod val="60000"/>
                    <a:lumOff val="40000"/>
                  </a:schemeClr>
                </a:solidFill>
                <a:latin typeface="+mj-lt"/>
              </a:rPr>
              <a:t> artisan help migrate</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dirty="0"/>
              <a:t>A</a:t>
            </a:r>
            <a:r>
              <a:rPr lang="en-US" sz="2400" b="0" baseline="0" dirty="0"/>
              <a:t>rtisan command</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1977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B550CE-824A-4E32-87A4-68B4D242E95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447799" y="0"/>
            <a:ext cx="7715673"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752600" y="1021723"/>
            <a:ext cx="5638800"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100" b="1" dirty="0"/>
              <a:t>UNIT-III: </a:t>
            </a:r>
            <a:r>
              <a:rPr lang="en-US" sz="2100" b="1" dirty="0"/>
              <a:t>Laravel </a:t>
            </a:r>
            <a:r>
              <a:rPr lang="en-US" sz="2100" b="1" dirty="0" err="1"/>
              <a:t>Authentication&amp;Laravel</a:t>
            </a:r>
            <a:r>
              <a:rPr lang="en-US" sz="2100" b="1" dirty="0"/>
              <a:t> Faker</a:t>
            </a:r>
            <a:endParaRPr lang="en-IN" sz="2100" b="1" dirty="0"/>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4254073119"/>
              </p:ext>
            </p:extLst>
          </p:nvPr>
        </p:nvGraphicFramePr>
        <p:xfrm>
          <a:off x="1108710" y="1981201"/>
          <a:ext cx="780669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E:\Master Folder 2017-18\Approved Logo by BOG\NIET logo_.png">
            <a:extLst>
              <a:ext uri="{FF2B5EF4-FFF2-40B4-BE49-F238E27FC236}">
                <a16:creationId xmlns:a16="http://schemas.microsoft.com/office/drawing/2014/main" id="{FD5B52F3-8B6A-3B7D-5709-69F97D7646DF}"/>
              </a:ext>
            </a:extLst>
          </p:cNvPr>
          <p:cNvPicPr/>
          <p:nvPr/>
        </p:nvPicPr>
        <p:blipFill>
          <a:blip r:embed="rId8"/>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362440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normAutofit/>
          </a:bodyPr>
          <a:lstStyle/>
          <a:p>
            <a:pPr marL="0" indent="0" algn="just">
              <a:buNone/>
            </a:pPr>
            <a:r>
              <a:rPr lang="en-US" sz="1800" i="0" dirty="0">
                <a:solidFill>
                  <a:srgbClr val="333333"/>
                </a:solidFill>
                <a:effectLst/>
                <a:latin typeface="+mj-lt"/>
              </a:rPr>
              <a:t>Specifying The Configuration Environment</a:t>
            </a:r>
          </a:p>
          <a:p>
            <a:pPr marL="0" indent="0" algn="just">
              <a:buNone/>
            </a:pPr>
            <a:r>
              <a:rPr lang="en-US" sz="1800" i="0" dirty="0">
                <a:solidFill>
                  <a:srgbClr val="333333"/>
                </a:solidFill>
                <a:effectLst/>
                <a:latin typeface="+mj-lt"/>
              </a:rPr>
              <a:t>You may specify the configuration environment that should be used while running a command using the --env switch:</a:t>
            </a:r>
          </a:p>
          <a:p>
            <a:pPr marL="0" indent="0" algn="just">
              <a:buNone/>
            </a:pPr>
            <a:endParaRPr lang="en-US" sz="1800" i="0" dirty="0">
              <a:solidFill>
                <a:srgbClr val="333333"/>
              </a:solidFill>
              <a:effectLst/>
              <a:latin typeface="+mj-lt"/>
            </a:endParaRPr>
          </a:p>
          <a:p>
            <a:pPr marL="0" indent="0" algn="ctr">
              <a:buNone/>
            </a:pPr>
            <a:r>
              <a:rPr lang="en-US" sz="1800" b="1" i="0" dirty="0" err="1">
                <a:solidFill>
                  <a:schemeClr val="accent1"/>
                </a:solidFill>
                <a:effectLst/>
                <a:latin typeface="+mj-lt"/>
              </a:rPr>
              <a:t>php</a:t>
            </a:r>
            <a:r>
              <a:rPr lang="en-US" sz="1800" b="1" i="0" dirty="0">
                <a:solidFill>
                  <a:schemeClr val="accent1"/>
                </a:solidFill>
                <a:effectLst/>
                <a:latin typeface="+mj-lt"/>
              </a:rPr>
              <a:t> artisan migrate --env=local</a:t>
            </a:r>
          </a:p>
          <a:p>
            <a:pPr marL="0" indent="0" algn="just">
              <a:buNone/>
            </a:pPr>
            <a:endParaRPr lang="en-US" sz="1800" i="0" dirty="0">
              <a:solidFill>
                <a:srgbClr val="333333"/>
              </a:solidFill>
              <a:effectLst/>
              <a:latin typeface="+mj-lt"/>
            </a:endParaRPr>
          </a:p>
          <a:p>
            <a:pPr marL="0" indent="0" algn="just">
              <a:buNone/>
            </a:pPr>
            <a:r>
              <a:rPr lang="en-US" sz="1800" i="0" dirty="0">
                <a:solidFill>
                  <a:srgbClr val="333333"/>
                </a:solidFill>
                <a:effectLst/>
                <a:latin typeface="+mj-lt"/>
              </a:rPr>
              <a:t>Displaying Your Current Laravel Version</a:t>
            </a:r>
          </a:p>
          <a:p>
            <a:pPr marL="0" indent="0" algn="just">
              <a:buNone/>
            </a:pPr>
            <a:r>
              <a:rPr lang="en-US" sz="1800" i="0" dirty="0">
                <a:solidFill>
                  <a:srgbClr val="333333"/>
                </a:solidFill>
                <a:effectLst/>
                <a:latin typeface="+mj-lt"/>
              </a:rPr>
              <a:t>You may also view the current version of your Laravel installation using the --version option:</a:t>
            </a:r>
          </a:p>
          <a:p>
            <a:pPr marL="0" indent="0" algn="just">
              <a:buNone/>
            </a:pPr>
            <a:endParaRPr lang="en-US" sz="1800" i="0" dirty="0">
              <a:solidFill>
                <a:srgbClr val="333333"/>
              </a:solidFill>
              <a:effectLst/>
              <a:latin typeface="+mj-lt"/>
            </a:endParaRPr>
          </a:p>
          <a:p>
            <a:pPr marL="0" indent="0" algn="ctr">
              <a:buNone/>
            </a:pPr>
            <a:r>
              <a:rPr lang="en-US" sz="1800" b="1" i="0" dirty="0" err="1">
                <a:solidFill>
                  <a:schemeClr val="accent1"/>
                </a:solidFill>
                <a:effectLst/>
                <a:latin typeface="+mj-lt"/>
              </a:rPr>
              <a:t>php</a:t>
            </a:r>
            <a:r>
              <a:rPr lang="en-US" sz="1800" b="1" i="0" dirty="0">
                <a:solidFill>
                  <a:schemeClr val="accent1"/>
                </a:solidFill>
                <a:effectLst/>
                <a:latin typeface="+mj-lt"/>
              </a:rPr>
              <a:t> artisan --version</a:t>
            </a:r>
            <a:endParaRPr lang="en-US" sz="1800" b="1" dirty="0">
              <a:solidFill>
                <a:schemeClr val="accent1"/>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dirty="0"/>
              <a:t>A</a:t>
            </a:r>
            <a:r>
              <a:rPr lang="en-US" sz="2400" b="0" baseline="0" dirty="0"/>
              <a:t>rtisan command</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20955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lnSpcReduction="10000"/>
          </a:bodyPr>
          <a:lstStyle/>
          <a:p>
            <a:pPr marL="0" indent="0" algn="just">
              <a:buNone/>
            </a:pPr>
            <a:r>
              <a:rPr lang="en-US" sz="1900" b="1" i="0" dirty="0">
                <a:solidFill>
                  <a:srgbClr val="333333"/>
                </a:solidFill>
                <a:effectLst/>
                <a:latin typeface="+mj-lt"/>
              </a:rPr>
              <a:t>Calling Commands Outside Of CLI</a:t>
            </a:r>
          </a:p>
          <a:p>
            <a:pPr marL="0" indent="0" algn="just">
              <a:buNone/>
            </a:pPr>
            <a:r>
              <a:rPr lang="en-US" sz="1800" i="0" dirty="0">
                <a:solidFill>
                  <a:srgbClr val="333333"/>
                </a:solidFill>
                <a:effectLst/>
                <a:latin typeface="+mj-lt"/>
              </a:rPr>
              <a:t>Sometimes you may wish to execute an Artisan command outside of the CLI. For example, you may wish to fire an Artisan command from an HTTP route. Just use the Artisan facade:</a:t>
            </a:r>
          </a:p>
          <a:p>
            <a:pPr marL="0" indent="0" algn="just">
              <a:buNone/>
            </a:pPr>
            <a:r>
              <a:rPr lang="en-US" sz="1800" b="1" i="0" dirty="0">
                <a:solidFill>
                  <a:schemeClr val="accent1"/>
                </a:solidFill>
                <a:effectLst/>
                <a:latin typeface="+mj-lt"/>
              </a:rPr>
              <a:t>Route::get('/foo', function()</a:t>
            </a:r>
          </a:p>
          <a:p>
            <a:pPr marL="0" indent="0" algn="just">
              <a:buNone/>
            </a:pPr>
            <a:r>
              <a:rPr lang="en-US" sz="1800" b="1" i="0" dirty="0">
                <a:solidFill>
                  <a:schemeClr val="accent1"/>
                </a:solidFill>
                <a:effectLst/>
                <a:latin typeface="+mj-lt"/>
              </a:rPr>
              <a:t>{</a:t>
            </a:r>
          </a:p>
          <a:p>
            <a:pPr marL="0" indent="0" algn="just">
              <a:buNone/>
            </a:pPr>
            <a:r>
              <a:rPr lang="en-US" sz="1800" b="1" i="0" dirty="0">
                <a:solidFill>
                  <a:schemeClr val="accent1"/>
                </a:solidFill>
                <a:effectLst/>
                <a:latin typeface="+mj-lt"/>
              </a:rPr>
              <a:t>    $</a:t>
            </a:r>
            <a:r>
              <a:rPr lang="en-US" sz="1800" b="1" i="0" dirty="0" err="1">
                <a:solidFill>
                  <a:schemeClr val="accent1"/>
                </a:solidFill>
                <a:effectLst/>
                <a:latin typeface="+mj-lt"/>
              </a:rPr>
              <a:t>exitCode</a:t>
            </a:r>
            <a:r>
              <a:rPr lang="en-US" sz="1800" b="1" i="0" dirty="0">
                <a:solidFill>
                  <a:schemeClr val="accent1"/>
                </a:solidFill>
                <a:effectLst/>
                <a:latin typeface="+mj-lt"/>
              </a:rPr>
              <a:t> = Artisan::call('</a:t>
            </a:r>
            <a:r>
              <a:rPr lang="en-US" sz="1800" b="1" i="0" dirty="0" err="1">
                <a:solidFill>
                  <a:schemeClr val="accent1"/>
                </a:solidFill>
                <a:effectLst/>
                <a:latin typeface="+mj-lt"/>
              </a:rPr>
              <a:t>command:name</a:t>
            </a:r>
            <a:r>
              <a:rPr lang="en-US" sz="1800" b="1" i="0" dirty="0">
                <a:solidFill>
                  <a:schemeClr val="accent1"/>
                </a:solidFill>
                <a:effectLst/>
                <a:latin typeface="+mj-lt"/>
              </a:rPr>
              <a:t>', ['--option' =&gt; 'foo']);</a:t>
            </a:r>
          </a:p>
          <a:p>
            <a:pPr marL="0" indent="0" algn="just">
              <a:buNone/>
            </a:pPr>
            <a:r>
              <a:rPr lang="en-US" sz="1800" b="1" i="0" dirty="0">
                <a:solidFill>
                  <a:schemeClr val="accent1"/>
                </a:solidFill>
                <a:effectLst/>
                <a:latin typeface="+mj-lt"/>
              </a:rPr>
              <a:t>    //</a:t>
            </a:r>
          </a:p>
          <a:p>
            <a:pPr marL="0" indent="0" algn="just">
              <a:buNone/>
            </a:pPr>
            <a:r>
              <a:rPr lang="en-US" sz="1800" b="1" i="0" dirty="0">
                <a:solidFill>
                  <a:schemeClr val="accent1"/>
                </a:solidFill>
                <a:effectLst/>
                <a:latin typeface="+mj-lt"/>
              </a:rPr>
              <a:t>});</a:t>
            </a:r>
          </a:p>
          <a:p>
            <a:pPr marL="0" indent="0" algn="just">
              <a:buNone/>
            </a:pPr>
            <a:r>
              <a:rPr lang="en-US" sz="1800" i="0" dirty="0">
                <a:solidFill>
                  <a:srgbClr val="333333"/>
                </a:solidFill>
                <a:effectLst/>
                <a:latin typeface="+mj-lt"/>
              </a:rPr>
              <a:t>You may even queue Artisan commands so they are processed in the background by your queue workers:</a:t>
            </a:r>
          </a:p>
          <a:p>
            <a:pPr marL="0" indent="0" algn="just">
              <a:buNone/>
            </a:pPr>
            <a:r>
              <a:rPr lang="en-US" sz="1800" b="1" i="0" dirty="0">
                <a:solidFill>
                  <a:schemeClr val="accent1"/>
                </a:solidFill>
                <a:effectLst/>
                <a:latin typeface="+mj-lt"/>
              </a:rPr>
              <a:t>Route::get('/foo', function()</a:t>
            </a:r>
          </a:p>
          <a:p>
            <a:pPr marL="0" indent="0" algn="just">
              <a:buNone/>
            </a:pPr>
            <a:r>
              <a:rPr lang="en-US" sz="1800" b="1" i="0" dirty="0">
                <a:solidFill>
                  <a:schemeClr val="accent1"/>
                </a:solidFill>
                <a:effectLst/>
                <a:latin typeface="+mj-lt"/>
              </a:rPr>
              <a:t>{</a:t>
            </a:r>
          </a:p>
          <a:p>
            <a:pPr marL="0" indent="0" algn="just">
              <a:buNone/>
            </a:pPr>
            <a:r>
              <a:rPr lang="en-US" sz="1800" b="1" i="0" dirty="0">
                <a:solidFill>
                  <a:schemeClr val="accent1"/>
                </a:solidFill>
                <a:effectLst/>
                <a:latin typeface="+mj-lt"/>
              </a:rPr>
              <a:t>    Artisan::queue('</a:t>
            </a:r>
            <a:r>
              <a:rPr lang="en-US" sz="1800" b="1" i="0" dirty="0" err="1">
                <a:solidFill>
                  <a:schemeClr val="accent1"/>
                </a:solidFill>
                <a:effectLst/>
                <a:latin typeface="+mj-lt"/>
              </a:rPr>
              <a:t>command:name</a:t>
            </a:r>
            <a:r>
              <a:rPr lang="en-US" sz="1800" b="1" i="0" dirty="0">
                <a:solidFill>
                  <a:schemeClr val="accent1"/>
                </a:solidFill>
                <a:effectLst/>
                <a:latin typeface="+mj-lt"/>
              </a:rPr>
              <a:t>', ['--option' =&gt; 'foo']);</a:t>
            </a:r>
          </a:p>
          <a:p>
            <a:pPr marL="0" indent="0" algn="just">
              <a:buNone/>
            </a:pPr>
            <a:r>
              <a:rPr lang="en-US" sz="1800" b="1" i="0" dirty="0">
                <a:solidFill>
                  <a:schemeClr val="accent1"/>
                </a:solidFill>
                <a:effectLst/>
                <a:latin typeface="+mj-lt"/>
              </a:rPr>
              <a:t> </a:t>
            </a:r>
          </a:p>
          <a:p>
            <a:pPr marL="0" indent="0" algn="just">
              <a:buNone/>
            </a:pPr>
            <a:r>
              <a:rPr lang="en-US" sz="1800" b="1" i="0" dirty="0">
                <a:solidFill>
                  <a:schemeClr val="accent1"/>
                </a:solidFill>
                <a:effectLst/>
                <a:latin typeface="+mj-lt"/>
              </a:rPr>
              <a:t>    //</a:t>
            </a:r>
          </a:p>
          <a:p>
            <a:pPr marL="0" indent="0" algn="just">
              <a:buNone/>
            </a:pPr>
            <a:r>
              <a:rPr lang="en-US" sz="1800" b="1" i="0" dirty="0">
                <a:solidFill>
                  <a:schemeClr val="accent1"/>
                </a:solidFill>
                <a:effectLst/>
                <a:latin typeface="+mj-lt"/>
              </a:rPr>
              <a:t>});</a:t>
            </a:r>
            <a:endParaRPr lang="en-US" sz="1800" b="1" dirty="0">
              <a:solidFill>
                <a:schemeClr val="accent1"/>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dirty="0"/>
              <a:t>A</a:t>
            </a:r>
            <a:r>
              <a:rPr lang="en-US" sz="2400" b="0" baseline="0" dirty="0"/>
              <a:t>rtisan command</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00362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a:bodyPr>
          <a:lstStyle/>
          <a:p>
            <a:pPr algn="l"/>
            <a:r>
              <a:rPr lang="en-US" sz="1800" b="0" i="0" dirty="0">
                <a:solidFill>
                  <a:srgbClr val="373737"/>
                </a:solidFill>
                <a:effectLst/>
                <a:latin typeface="+mj-lt"/>
              </a:rPr>
              <a:t>Sometime, we need to create login page with username or email address to login. it's great function if you have in your website because it's really easy to remember anyone to your customer. customer if forgot email then he has one username. So it's really helps.</a:t>
            </a:r>
          </a:p>
          <a:p>
            <a:pPr algn="l"/>
            <a:endParaRPr lang="en-US" sz="1800" b="0" i="0" dirty="0">
              <a:solidFill>
                <a:srgbClr val="373737"/>
              </a:solidFill>
              <a:effectLst/>
              <a:latin typeface="+mj-lt"/>
            </a:endParaRPr>
          </a:p>
          <a:p>
            <a:pPr algn="l"/>
            <a:r>
              <a:rPr lang="en-US" sz="1800" b="0" i="0" dirty="0">
                <a:solidFill>
                  <a:srgbClr val="373737"/>
                </a:solidFill>
                <a:effectLst/>
                <a:latin typeface="+mj-lt"/>
              </a:rPr>
              <a:t>In </a:t>
            </a:r>
            <a:r>
              <a:rPr lang="en-US" sz="1800" b="0" i="0" dirty="0" err="1">
                <a:solidFill>
                  <a:srgbClr val="373737"/>
                </a:solidFill>
                <a:effectLst/>
                <a:latin typeface="+mj-lt"/>
              </a:rPr>
              <a:t>laravel</a:t>
            </a:r>
            <a:r>
              <a:rPr lang="en-US" sz="1800" b="0" i="0" dirty="0">
                <a:solidFill>
                  <a:srgbClr val="373737"/>
                </a:solidFill>
                <a:effectLst/>
                <a:latin typeface="+mj-lt"/>
              </a:rPr>
              <a:t> 6, </a:t>
            </a:r>
            <a:r>
              <a:rPr lang="en-US" sz="1800" b="0" i="0" dirty="0" err="1">
                <a:solidFill>
                  <a:srgbClr val="373737"/>
                </a:solidFill>
                <a:effectLst/>
                <a:latin typeface="+mj-lt"/>
              </a:rPr>
              <a:t>i</a:t>
            </a:r>
            <a:r>
              <a:rPr lang="en-US" sz="1800" b="0" i="0" dirty="0">
                <a:solidFill>
                  <a:srgbClr val="373737"/>
                </a:solidFill>
                <a:effectLst/>
                <a:latin typeface="+mj-lt"/>
              </a:rPr>
              <a:t> will give how you can setup for login with username or email step by step. so let's follow bellow steps.</a:t>
            </a:r>
          </a:p>
          <a:p>
            <a:pPr algn="l"/>
            <a:r>
              <a:rPr lang="en-US" sz="1800" b="0" i="0" dirty="0">
                <a:solidFill>
                  <a:srgbClr val="373737"/>
                </a:solidFill>
                <a:effectLst/>
                <a:latin typeface="+mj-lt"/>
              </a:rPr>
              <a:t>Step 1: Install Laravel 6</a:t>
            </a:r>
          </a:p>
          <a:p>
            <a:pPr algn="l"/>
            <a:endParaRPr lang="en-US" sz="1800" b="0" i="0" dirty="0">
              <a:solidFill>
                <a:srgbClr val="373737"/>
              </a:solidFill>
              <a:effectLst/>
              <a:latin typeface="+mj-lt"/>
            </a:endParaRPr>
          </a:p>
          <a:p>
            <a:pPr algn="l"/>
            <a:r>
              <a:rPr lang="en-US" sz="1800" b="0" i="0" dirty="0">
                <a:solidFill>
                  <a:srgbClr val="373737"/>
                </a:solidFill>
                <a:effectLst/>
                <a:latin typeface="+mj-lt"/>
              </a:rPr>
              <a:t>first of all we need to get fresh Laravel 6 version application using bellow command, So open your terminal OR command prompt and run bellow command:</a:t>
            </a:r>
          </a:p>
          <a:p>
            <a:pPr algn="l"/>
            <a:endParaRPr lang="en-US" sz="1800" b="0" i="0" dirty="0">
              <a:solidFill>
                <a:srgbClr val="373737"/>
              </a:solidFill>
              <a:effectLst/>
              <a:latin typeface="+mj-lt"/>
            </a:endParaRPr>
          </a:p>
          <a:p>
            <a:pPr algn="l"/>
            <a:r>
              <a:rPr lang="en-US" sz="1800" b="0" i="0" dirty="0">
                <a:solidFill>
                  <a:srgbClr val="373737"/>
                </a:solidFill>
                <a:effectLst/>
                <a:latin typeface="+mj-lt"/>
              </a:rPr>
              <a:t>composer create-project --prefer-</a:t>
            </a:r>
            <a:r>
              <a:rPr lang="en-US" sz="1800" b="0" i="0" dirty="0" err="1">
                <a:solidFill>
                  <a:srgbClr val="373737"/>
                </a:solidFill>
                <a:effectLst/>
                <a:latin typeface="+mj-lt"/>
              </a:rPr>
              <a:t>dist</a:t>
            </a:r>
            <a:r>
              <a:rPr lang="en-US" sz="1800" b="0" i="0" dirty="0">
                <a:solidFill>
                  <a:srgbClr val="373737"/>
                </a:solidFill>
                <a:effectLst/>
                <a:latin typeface="+mj-lt"/>
              </a:rPr>
              <a:t> </a:t>
            </a:r>
            <a:r>
              <a:rPr lang="en-US" sz="1800" b="0" i="0" dirty="0" err="1">
                <a:solidFill>
                  <a:srgbClr val="373737"/>
                </a:solidFill>
                <a:effectLst/>
                <a:latin typeface="+mj-lt"/>
              </a:rPr>
              <a:t>laravel</a:t>
            </a:r>
            <a:r>
              <a:rPr lang="en-US" sz="1800" b="0" i="0" dirty="0">
                <a:solidFill>
                  <a:srgbClr val="373737"/>
                </a:solidFill>
                <a:effectLst/>
                <a:latin typeface="+mj-lt"/>
              </a:rPr>
              <a:t>/</a:t>
            </a:r>
            <a:r>
              <a:rPr lang="en-US" sz="1800" b="0" i="0" dirty="0" err="1">
                <a:solidFill>
                  <a:srgbClr val="373737"/>
                </a:solidFill>
                <a:effectLst/>
                <a:latin typeface="+mj-lt"/>
              </a:rPr>
              <a:t>laravel</a:t>
            </a:r>
            <a:r>
              <a:rPr lang="en-US" sz="1800" b="0" i="0" dirty="0">
                <a:solidFill>
                  <a:srgbClr val="373737"/>
                </a:solidFill>
                <a:effectLst/>
                <a:latin typeface="+mj-lt"/>
              </a:rPr>
              <a:t> blog</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80075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fontScale="92500" lnSpcReduction="10000"/>
          </a:bodyPr>
          <a:lstStyle/>
          <a:p>
            <a:pPr marL="0" indent="0" algn="just">
              <a:buNone/>
            </a:pPr>
            <a:r>
              <a:rPr lang="en-US" sz="1900" b="1" i="0" dirty="0">
                <a:solidFill>
                  <a:srgbClr val="333333"/>
                </a:solidFill>
                <a:effectLst/>
                <a:latin typeface="+mj-lt"/>
              </a:rPr>
              <a:t>Step 2: Install Laravel UI</a:t>
            </a:r>
          </a:p>
          <a:p>
            <a:pPr marL="0" indent="0" algn="just">
              <a:buNone/>
            </a:pPr>
            <a:endParaRPr lang="en-US" sz="1900" i="0" dirty="0">
              <a:solidFill>
                <a:srgbClr val="333333"/>
              </a:solidFill>
              <a:effectLst/>
              <a:latin typeface="+mj-lt"/>
            </a:endParaRPr>
          </a:p>
          <a:p>
            <a:pPr marL="0" indent="0" algn="just">
              <a:buNone/>
            </a:pPr>
            <a:r>
              <a:rPr lang="en-US" sz="1900" i="0" dirty="0">
                <a:solidFill>
                  <a:srgbClr val="333333"/>
                </a:solidFill>
                <a:effectLst/>
                <a:latin typeface="+mj-lt"/>
              </a:rPr>
              <a:t>You have to follow few step to make auth in your </a:t>
            </a:r>
            <a:r>
              <a:rPr lang="en-US" sz="1900" i="0" dirty="0" err="1">
                <a:solidFill>
                  <a:srgbClr val="333333"/>
                </a:solidFill>
                <a:effectLst/>
                <a:latin typeface="+mj-lt"/>
              </a:rPr>
              <a:t>laravel</a:t>
            </a:r>
            <a:r>
              <a:rPr lang="en-US" sz="1900" i="0" dirty="0">
                <a:solidFill>
                  <a:srgbClr val="333333"/>
                </a:solidFill>
                <a:effectLst/>
                <a:latin typeface="+mj-lt"/>
              </a:rPr>
              <a:t> 6 application.</a:t>
            </a:r>
          </a:p>
          <a:p>
            <a:pPr marL="0" indent="0" algn="just">
              <a:buNone/>
            </a:pPr>
            <a:r>
              <a:rPr lang="en-US" sz="1900" i="0" dirty="0">
                <a:solidFill>
                  <a:srgbClr val="333333"/>
                </a:solidFill>
                <a:effectLst/>
                <a:latin typeface="+mj-lt"/>
              </a:rPr>
              <a:t>First you need to install </a:t>
            </a:r>
            <a:r>
              <a:rPr lang="en-US" sz="1900" i="0" dirty="0" err="1">
                <a:solidFill>
                  <a:srgbClr val="333333"/>
                </a:solidFill>
                <a:effectLst/>
                <a:latin typeface="+mj-lt"/>
              </a:rPr>
              <a:t>laravel</a:t>
            </a:r>
            <a:r>
              <a:rPr lang="en-US" sz="1900" i="0" dirty="0">
                <a:solidFill>
                  <a:srgbClr val="333333"/>
                </a:solidFill>
                <a:effectLst/>
                <a:latin typeface="+mj-lt"/>
              </a:rPr>
              <a:t>/</a:t>
            </a:r>
            <a:r>
              <a:rPr lang="en-US" sz="1900" i="0" dirty="0" err="1">
                <a:solidFill>
                  <a:srgbClr val="333333"/>
                </a:solidFill>
                <a:effectLst/>
                <a:latin typeface="+mj-lt"/>
              </a:rPr>
              <a:t>ui</a:t>
            </a:r>
            <a:r>
              <a:rPr lang="en-US" sz="1900" i="0" dirty="0">
                <a:solidFill>
                  <a:srgbClr val="333333"/>
                </a:solidFill>
                <a:effectLst/>
                <a:latin typeface="+mj-lt"/>
              </a:rPr>
              <a:t> package as like bellow:</a:t>
            </a:r>
          </a:p>
          <a:p>
            <a:pPr marL="0" indent="0" algn="just">
              <a:buNone/>
            </a:pPr>
            <a:r>
              <a:rPr lang="en-US" sz="1900" i="0" dirty="0">
                <a:solidFill>
                  <a:srgbClr val="333333"/>
                </a:solidFill>
                <a:effectLst/>
                <a:latin typeface="+mj-lt"/>
              </a:rPr>
              <a:t>composer require </a:t>
            </a:r>
            <a:r>
              <a:rPr lang="en-US" sz="1900" i="0" dirty="0" err="1">
                <a:solidFill>
                  <a:srgbClr val="333333"/>
                </a:solidFill>
                <a:effectLst/>
                <a:latin typeface="+mj-lt"/>
              </a:rPr>
              <a:t>laravel</a:t>
            </a:r>
            <a:r>
              <a:rPr lang="en-US" sz="1900" i="0" dirty="0">
                <a:solidFill>
                  <a:srgbClr val="333333"/>
                </a:solidFill>
                <a:effectLst/>
                <a:latin typeface="+mj-lt"/>
              </a:rPr>
              <a:t>/</a:t>
            </a:r>
            <a:r>
              <a:rPr lang="en-US" sz="1900" i="0" dirty="0" err="1">
                <a:solidFill>
                  <a:srgbClr val="333333"/>
                </a:solidFill>
                <a:effectLst/>
                <a:latin typeface="+mj-lt"/>
              </a:rPr>
              <a:t>ui</a:t>
            </a:r>
            <a:endParaRPr lang="en-US" sz="1900" i="0" dirty="0">
              <a:solidFill>
                <a:srgbClr val="333333"/>
              </a:solidFill>
              <a:effectLst/>
              <a:latin typeface="+mj-lt"/>
            </a:endParaRPr>
          </a:p>
          <a:p>
            <a:pPr marL="0" indent="0" algn="just">
              <a:buNone/>
            </a:pPr>
            <a:endParaRPr lang="en-US" sz="1900" i="0" dirty="0">
              <a:solidFill>
                <a:srgbClr val="333333"/>
              </a:solidFill>
              <a:effectLst/>
              <a:latin typeface="+mj-lt"/>
            </a:endParaRPr>
          </a:p>
          <a:p>
            <a:pPr marL="0" indent="0" algn="just">
              <a:buNone/>
            </a:pPr>
            <a:r>
              <a:rPr lang="en-US" sz="1900" b="1" i="0" dirty="0">
                <a:solidFill>
                  <a:srgbClr val="333333"/>
                </a:solidFill>
                <a:effectLst/>
                <a:latin typeface="+mj-lt"/>
              </a:rPr>
              <a:t>Step 3: Generate Auth Scaffold</a:t>
            </a:r>
          </a:p>
          <a:p>
            <a:pPr marL="0" indent="0" algn="just">
              <a:buNone/>
            </a:pPr>
            <a:r>
              <a:rPr lang="en-US" sz="1900" i="0" dirty="0">
                <a:solidFill>
                  <a:srgbClr val="333333"/>
                </a:solidFill>
                <a:effectLst/>
                <a:latin typeface="+mj-lt"/>
              </a:rPr>
              <a:t>Here, we need to generate auth scaffolding in </a:t>
            </a:r>
            <a:r>
              <a:rPr lang="en-US" sz="1900" i="0" dirty="0" err="1">
                <a:solidFill>
                  <a:srgbClr val="333333"/>
                </a:solidFill>
                <a:effectLst/>
                <a:latin typeface="+mj-lt"/>
              </a:rPr>
              <a:t>laravel</a:t>
            </a:r>
            <a:r>
              <a:rPr lang="en-US" sz="1900" i="0" dirty="0">
                <a:solidFill>
                  <a:srgbClr val="333333"/>
                </a:solidFill>
                <a:effectLst/>
                <a:latin typeface="+mj-lt"/>
              </a:rPr>
              <a:t> 6 using </a:t>
            </a:r>
            <a:r>
              <a:rPr lang="en-US" sz="1900" i="0" dirty="0" err="1">
                <a:solidFill>
                  <a:srgbClr val="333333"/>
                </a:solidFill>
                <a:effectLst/>
                <a:latin typeface="+mj-lt"/>
              </a:rPr>
              <a:t>laravel</a:t>
            </a:r>
            <a:r>
              <a:rPr lang="en-US" sz="1900" i="0" dirty="0">
                <a:solidFill>
                  <a:srgbClr val="333333"/>
                </a:solidFill>
                <a:effectLst/>
                <a:latin typeface="+mj-lt"/>
              </a:rPr>
              <a:t> </a:t>
            </a:r>
            <a:r>
              <a:rPr lang="en-US" sz="1900" i="0" dirty="0" err="1">
                <a:solidFill>
                  <a:srgbClr val="333333"/>
                </a:solidFill>
                <a:effectLst/>
                <a:latin typeface="+mj-lt"/>
              </a:rPr>
              <a:t>ui</a:t>
            </a:r>
            <a:r>
              <a:rPr lang="en-US" sz="1900" i="0" dirty="0">
                <a:solidFill>
                  <a:srgbClr val="333333"/>
                </a:solidFill>
                <a:effectLst/>
                <a:latin typeface="+mj-lt"/>
              </a:rPr>
              <a:t> command. so, let's generate it by bellow command:</a:t>
            </a:r>
          </a:p>
          <a:p>
            <a:pPr marL="0" indent="0" algn="just">
              <a:buNone/>
            </a:pPr>
            <a:endParaRPr lang="en-US" sz="1900" i="0" dirty="0">
              <a:solidFill>
                <a:srgbClr val="333333"/>
              </a:solidFill>
              <a:effectLst/>
              <a:latin typeface="+mj-lt"/>
            </a:endParaRPr>
          </a:p>
          <a:p>
            <a:pPr marL="0" indent="0" algn="just">
              <a:buNone/>
            </a:pPr>
            <a:r>
              <a:rPr lang="en-US" sz="1900" b="1" i="0" dirty="0" err="1">
                <a:solidFill>
                  <a:srgbClr val="333333"/>
                </a:solidFill>
                <a:effectLst/>
                <a:latin typeface="+mj-lt"/>
              </a:rPr>
              <a:t>php</a:t>
            </a:r>
            <a:r>
              <a:rPr lang="en-US" sz="1900" b="1" i="0" dirty="0">
                <a:solidFill>
                  <a:srgbClr val="333333"/>
                </a:solidFill>
                <a:effectLst/>
                <a:latin typeface="+mj-lt"/>
              </a:rPr>
              <a:t> artisan </a:t>
            </a:r>
            <a:r>
              <a:rPr lang="en-US" sz="1900" b="1" i="0" dirty="0" err="1">
                <a:solidFill>
                  <a:srgbClr val="333333"/>
                </a:solidFill>
                <a:effectLst/>
                <a:latin typeface="+mj-lt"/>
              </a:rPr>
              <a:t>ui</a:t>
            </a:r>
            <a:r>
              <a:rPr lang="en-US" sz="1900" b="1" i="0" dirty="0">
                <a:solidFill>
                  <a:srgbClr val="333333"/>
                </a:solidFill>
                <a:effectLst/>
                <a:latin typeface="+mj-lt"/>
              </a:rPr>
              <a:t> bootstrap --auth</a:t>
            </a:r>
          </a:p>
          <a:p>
            <a:pPr marL="0" indent="0" algn="just">
              <a:buNone/>
            </a:pPr>
            <a:r>
              <a:rPr lang="en-US" sz="1900" i="0" dirty="0">
                <a:solidFill>
                  <a:srgbClr val="333333"/>
                </a:solidFill>
                <a:effectLst/>
                <a:latin typeface="+mj-lt"/>
              </a:rPr>
              <a:t>Now you need to run </a:t>
            </a:r>
            <a:r>
              <a:rPr lang="en-US" sz="1900" i="0" dirty="0" err="1">
                <a:solidFill>
                  <a:srgbClr val="333333"/>
                </a:solidFill>
                <a:effectLst/>
                <a:latin typeface="+mj-lt"/>
              </a:rPr>
              <a:t>npm</a:t>
            </a:r>
            <a:r>
              <a:rPr lang="en-US" sz="1900" i="0" dirty="0">
                <a:solidFill>
                  <a:srgbClr val="333333"/>
                </a:solidFill>
                <a:effectLst/>
                <a:latin typeface="+mj-lt"/>
              </a:rPr>
              <a:t> command, otherwise you can not see better layout of login and register page.</a:t>
            </a:r>
          </a:p>
          <a:p>
            <a:pPr marL="0" indent="0">
              <a:buNone/>
            </a:pPr>
            <a:r>
              <a:rPr lang="en-US" sz="1900" b="1" i="0" dirty="0">
                <a:solidFill>
                  <a:srgbClr val="333333"/>
                </a:solidFill>
                <a:effectLst/>
                <a:latin typeface="+mj-lt"/>
              </a:rPr>
              <a:t>Install NPM:</a:t>
            </a:r>
          </a:p>
          <a:p>
            <a:pPr marL="0" indent="0">
              <a:buNone/>
            </a:pPr>
            <a:r>
              <a:rPr lang="en-US" sz="1900" b="1" i="0" dirty="0" err="1">
                <a:solidFill>
                  <a:srgbClr val="333333"/>
                </a:solidFill>
                <a:effectLst/>
                <a:latin typeface="+mj-lt"/>
              </a:rPr>
              <a:t>npm</a:t>
            </a:r>
            <a:r>
              <a:rPr lang="en-US" sz="1900" b="1" i="0" dirty="0">
                <a:solidFill>
                  <a:srgbClr val="333333"/>
                </a:solidFill>
                <a:effectLst/>
                <a:latin typeface="+mj-lt"/>
              </a:rPr>
              <a:t> install</a:t>
            </a:r>
          </a:p>
          <a:p>
            <a:pPr marL="0" indent="0" algn="just">
              <a:buNone/>
            </a:pPr>
            <a:r>
              <a:rPr lang="en-US" sz="1900" b="1" i="0" dirty="0">
                <a:solidFill>
                  <a:srgbClr val="333333"/>
                </a:solidFill>
                <a:effectLst/>
                <a:latin typeface="+mj-lt"/>
              </a:rPr>
              <a:t>Run NPM:</a:t>
            </a:r>
          </a:p>
          <a:p>
            <a:pPr marL="0" indent="0" algn="just">
              <a:buNone/>
            </a:pPr>
            <a:r>
              <a:rPr lang="en-US" sz="1900" b="1" i="0" dirty="0" err="1">
                <a:solidFill>
                  <a:srgbClr val="333333"/>
                </a:solidFill>
                <a:effectLst/>
                <a:latin typeface="+mj-lt"/>
              </a:rPr>
              <a:t>npm</a:t>
            </a:r>
            <a:r>
              <a:rPr lang="en-US" sz="1900" b="1" i="0" dirty="0">
                <a:solidFill>
                  <a:srgbClr val="333333"/>
                </a:solidFill>
                <a:effectLst/>
                <a:latin typeface="+mj-lt"/>
              </a:rPr>
              <a:t> run dev</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107508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Autofit/>
          </a:bodyPr>
          <a:lstStyle/>
          <a:p>
            <a:pPr marL="0" indent="0" algn="l">
              <a:buNone/>
            </a:pPr>
            <a:r>
              <a:rPr lang="en-US" sz="1800" b="0" i="0" dirty="0">
                <a:solidFill>
                  <a:srgbClr val="1E5792"/>
                </a:solidFill>
                <a:effectLst/>
                <a:latin typeface="+mj-lt"/>
              </a:rPr>
              <a:t>Step 4: Add Username Column</a:t>
            </a:r>
            <a:endParaRPr lang="en-US" sz="1800" b="0" i="0" dirty="0">
              <a:solidFill>
                <a:srgbClr val="373737"/>
              </a:solidFill>
              <a:effectLst/>
              <a:latin typeface="+mj-lt"/>
            </a:endParaRPr>
          </a:p>
          <a:p>
            <a:pPr algn="l"/>
            <a:r>
              <a:rPr lang="en-US" sz="1800" b="0" i="0" dirty="0">
                <a:solidFill>
                  <a:srgbClr val="373737"/>
                </a:solidFill>
                <a:effectLst/>
                <a:latin typeface="+mj-lt"/>
              </a:rPr>
              <a:t>Now add new column username to your users table, so you can simply update your migration as like bellow.</a:t>
            </a:r>
          </a:p>
          <a:p>
            <a:pPr marL="0" indent="0" algn="l">
              <a:buNone/>
            </a:pPr>
            <a:r>
              <a:rPr lang="en-US" sz="1800" b="1" i="0" dirty="0">
                <a:solidFill>
                  <a:srgbClr val="373737"/>
                </a:solidFill>
                <a:effectLst/>
                <a:latin typeface="+mj-lt"/>
              </a:rPr>
              <a:t>Migration</a:t>
            </a:r>
          </a:p>
          <a:p>
            <a:pPr marL="0" indent="0" algn="l">
              <a:buNone/>
            </a:pPr>
            <a:endParaRPr lang="en-US" sz="1800" b="1" i="0" dirty="0">
              <a:solidFill>
                <a:srgbClr val="373737"/>
              </a:solidFill>
              <a:effectLst/>
              <a:latin typeface="+mj-lt"/>
            </a:endParaRPr>
          </a:p>
          <a:p>
            <a:pPr algn="l"/>
            <a:r>
              <a:rPr lang="en-US" sz="1800" b="0" i="0" dirty="0">
                <a:solidFill>
                  <a:srgbClr val="373737"/>
                </a:solidFill>
                <a:effectLst/>
                <a:latin typeface="+mj-lt"/>
              </a:rPr>
              <a:t>&lt;?</a:t>
            </a:r>
            <a:r>
              <a:rPr lang="en-US" sz="1800" b="0" i="0" dirty="0" err="1">
                <a:solidFill>
                  <a:srgbClr val="373737"/>
                </a:solidFill>
                <a:effectLst/>
                <a:latin typeface="+mj-lt"/>
              </a:rPr>
              <a:t>php</a:t>
            </a:r>
            <a:endParaRPr lang="en-US" sz="1800" b="0" i="0" dirty="0">
              <a:solidFill>
                <a:srgbClr val="373737"/>
              </a:solidFill>
              <a:effectLst/>
              <a:latin typeface="+mj-lt"/>
            </a:endParaRPr>
          </a:p>
          <a:p>
            <a:pPr algn="l"/>
            <a:r>
              <a:rPr lang="en-US" sz="1800" b="0" i="0" dirty="0">
                <a:solidFill>
                  <a:srgbClr val="373737"/>
                </a:solidFill>
                <a:effectLst/>
                <a:latin typeface="+mj-lt"/>
              </a:rPr>
              <a:t>use Illuminate\Database\Migrations\Migration;</a:t>
            </a:r>
          </a:p>
          <a:p>
            <a:pPr algn="l"/>
            <a:r>
              <a:rPr lang="en-US" sz="1800" b="0" i="0" dirty="0">
                <a:solidFill>
                  <a:srgbClr val="373737"/>
                </a:solidFill>
                <a:effectLst/>
                <a:latin typeface="+mj-lt"/>
              </a:rPr>
              <a:t>use Illuminate\Database\Schema\Blueprint;</a:t>
            </a:r>
          </a:p>
          <a:p>
            <a:pPr algn="l"/>
            <a:r>
              <a:rPr lang="en-US" sz="1800" b="0" i="0" dirty="0">
                <a:solidFill>
                  <a:srgbClr val="373737"/>
                </a:solidFill>
                <a:effectLst/>
                <a:latin typeface="+mj-lt"/>
              </a:rPr>
              <a:t>use Illuminate\Support\Facades\Schema;</a:t>
            </a:r>
          </a:p>
          <a:p>
            <a:pPr algn="l"/>
            <a:r>
              <a:rPr lang="en-US" sz="1800" b="0" i="0" dirty="0">
                <a:solidFill>
                  <a:srgbClr val="373737"/>
                </a:solidFill>
                <a:effectLst/>
                <a:latin typeface="+mj-lt"/>
              </a:rPr>
              <a:t>class </a:t>
            </a:r>
            <a:r>
              <a:rPr lang="en-US" sz="1800" b="0" i="0" dirty="0" err="1">
                <a:solidFill>
                  <a:srgbClr val="373737"/>
                </a:solidFill>
                <a:effectLst/>
                <a:latin typeface="+mj-lt"/>
              </a:rPr>
              <a:t>CreateUsersTable</a:t>
            </a:r>
            <a:r>
              <a:rPr lang="en-US" sz="1800" b="0" i="0" dirty="0">
                <a:solidFill>
                  <a:srgbClr val="373737"/>
                </a:solidFill>
                <a:effectLst/>
                <a:latin typeface="+mj-lt"/>
              </a:rPr>
              <a:t> extends Migration</a:t>
            </a:r>
          </a:p>
          <a:p>
            <a:pPr algn="l"/>
            <a:r>
              <a:rPr lang="en-US" sz="1800" b="0" i="0" dirty="0">
                <a:solidFill>
                  <a:srgbClr val="373737"/>
                </a:solidFill>
                <a:effectLst/>
                <a:latin typeface="+mj-lt"/>
              </a:rPr>
              <a:t>{</a:t>
            </a:r>
          </a:p>
          <a:p>
            <a:pPr algn="l"/>
            <a:r>
              <a:rPr lang="en-US" sz="1800" b="0" i="0" dirty="0">
                <a:solidFill>
                  <a:srgbClr val="373737"/>
                </a:solidFill>
                <a:effectLst/>
                <a:latin typeface="+mj-lt"/>
              </a:rPr>
              <a:t>/**</a:t>
            </a:r>
          </a:p>
          <a:p>
            <a:pPr algn="l"/>
            <a:r>
              <a:rPr lang="en-US" sz="1800" b="0" i="0" dirty="0">
                <a:solidFill>
                  <a:srgbClr val="373737"/>
                </a:solidFill>
                <a:effectLst/>
                <a:latin typeface="+mj-lt"/>
              </a:rPr>
              <a:t>* Run the migrations.</a:t>
            </a:r>
          </a:p>
          <a:p>
            <a:pPr algn="l"/>
            <a:r>
              <a:rPr lang="en-US" sz="1800" b="0" i="0" dirty="0">
                <a:solidFill>
                  <a:srgbClr val="373737"/>
                </a:solidFill>
                <a:effectLst/>
                <a:latin typeface="+mj-lt"/>
              </a:rPr>
              <a:t>* @return void</a:t>
            </a:r>
          </a:p>
          <a:p>
            <a:pPr algn="l"/>
            <a:r>
              <a:rPr lang="en-US" sz="1800" b="0" i="0" dirty="0">
                <a:solidFill>
                  <a:srgbClr val="373737"/>
                </a:solidFill>
                <a:effectLst/>
                <a:latin typeface="+mj-lt"/>
              </a:rPr>
              <a:t>*/</a:t>
            </a:r>
          </a:p>
          <a:p>
            <a:pPr algn="l"/>
            <a:endParaRPr lang="en-US" sz="1800" b="0" i="0" dirty="0">
              <a:solidFill>
                <a:srgbClr val="373737"/>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775916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a:bodyPr>
          <a:lstStyle/>
          <a:p>
            <a:pPr algn="l"/>
            <a:r>
              <a:rPr lang="en-US" sz="1800" i="0" dirty="0">
                <a:solidFill>
                  <a:srgbClr val="373737"/>
                </a:solidFill>
                <a:effectLst/>
                <a:latin typeface="Times New Roman" panose="02020603050405020304" pitchFamily="18" charset="0"/>
                <a:cs typeface="Times New Roman" panose="02020603050405020304" pitchFamily="18" charset="0"/>
              </a:rPr>
              <a:t>public function up()</a:t>
            </a:r>
          </a:p>
          <a:p>
            <a:pPr algn="l"/>
            <a:r>
              <a:rPr lang="en-US" sz="1800" i="0" dirty="0">
                <a:solidFill>
                  <a:srgbClr val="373737"/>
                </a:solidFill>
                <a:effectLst/>
                <a:latin typeface="Times New Roman" panose="02020603050405020304" pitchFamily="18" charset="0"/>
                <a:cs typeface="Times New Roman" panose="02020603050405020304" pitchFamily="18" charset="0"/>
              </a:rPr>
              <a:t>{</a:t>
            </a:r>
          </a:p>
          <a:p>
            <a:pPr algn="l"/>
            <a:r>
              <a:rPr lang="en-US" sz="1800" i="0" dirty="0">
                <a:solidFill>
                  <a:srgbClr val="373737"/>
                </a:solidFill>
                <a:effectLst/>
                <a:latin typeface="Times New Roman" panose="02020603050405020304" pitchFamily="18" charset="0"/>
                <a:cs typeface="Times New Roman" panose="02020603050405020304" pitchFamily="18" charset="0"/>
              </a:rPr>
              <a:t>Schema::create('users', function (Blueprint $table) {</a:t>
            </a:r>
          </a:p>
          <a:p>
            <a:pPr algn="l"/>
            <a:r>
              <a:rPr lang="en-US" sz="1800" i="0" dirty="0">
                <a:solidFill>
                  <a:srgbClr val="373737"/>
                </a:solidFill>
                <a:effectLst/>
                <a:latin typeface="Times New Roman" panose="02020603050405020304" pitchFamily="18" charset="0"/>
                <a:cs typeface="Times New Roman" panose="02020603050405020304" pitchFamily="18" charset="0"/>
              </a:rPr>
              <a:t>$table-&gt;</a:t>
            </a:r>
            <a:r>
              <a:rPr lang="en-US" sz="1800" i="0" dirty="0" err="1">
                <a:solidFill>
                  <a:srgbClr val="373737"/>
                </a:solidFill>
                <a:effectLst/>
                <a:latin typeface="Times New Roman" panose="02020603050405020304" pitchFamily="18" charset="0"/>
                <a:cs typeface="Times New Roman" panose="02020603050405020304" pitchFamily="18" charset="0"/>
              </a:rPr>
              <a:t>bigIncrements</a:t>
            </a:r>
            <a:r>
              <a:rPr lang="en-US" sz="1800" i="0" dirty="0">
                <a:solidFill>
                  <a:srgbClr val="373737"/>
                </a:solidFill>
                <a:effectLst/>
                <a:latin typeface="Times New Roman" panose="02020603050405020304" pitchFamily="18" charset="0"/>
                <a:cs typeface="Times New Roman" panose="02020603050405020304" pitchFamily="18" charset="0"/>
              </a:rPr>
              <a:t>('id');</a:t>
            </a:r>
          </a:p>
          <a:p>
            <a:pPr algn="l"/>
            <a:r>
              <a:rPr lang="en-US" sz="1800" i="0" dirty="0">
                <a:solidFill>
                  <a:srgbClr val="373737"/>
                </a:solidFill>
                <a:effectLst/>
                <a:latin typeface="Times New Roman" panose="02020603050405020304" pitchFamily="18" charset="0"/>
                <a:cs typeface="Times New Roman" panose="02020603050405020304" pitchFamily="18" charset="0"/>
              </a:rPr>
              <a:t>$table-&gt;string('name’);</a:t>
            </a:r>
            <a:endParaRPr lang="en-US" sz="1800" dirty="0">
              <a:solidFill>
                <a:srgbClr val="333333"/>
              </a:solidFill>
              <a:latin typeface="Times New Roman" panose="02020603050405020304" pitchFamily="18" charset="0"/>
              <a:cs typeface="Times New Roman" panose="02020603050405020304" pitchFamily="18" charset="0"/>
            </a:endParaRPr>
          </a:p>
          <a:p>
            <a:pPr algn="l"/>
            <a:r>
              <a:rPr lang="en-US" sz="1800" i="0" dirty="0">
                <a:solidFill>
                  <a:srgbClr val="333333"/>
                </a:solidFill>
                <a:effectLst/>
                <a:latin typeface="Times New Roman" panose="02020603050405020304" pitchFamily="18" charset="0"/>
                <a:cs typeface="Times New Roman" panose="02020603050405020304" pitchFamily="18" charset="0"/>
              </a:rPr>
              <a:t>$table-&gt;string('email');</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$table-&gt;string('username')-&gt;nullable();</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$table-&gt;timestamp('</a:t>
            </a:r>
            <a:r>
              <a:rPr lang="en-US" sz="1800" i="0" dirty="0" err="1">
                <a:solidFill>
                  <a:srgbClr val="333333"/>
                </a:solidFill>
                <a:effectLst/>
                <a:latin typeface="Times New Roman" panose="02020603050405020304" pitchFamily="18" charset="0"/>
                <a:cs typeface="Times New Roman" panose="02020603050405020304" pitchFamily="18" charset="0"/>
              </a:rPr>
              <a:t>email_verified_at</a:t>
            </a:r>
            <a:r>
              <a:rPr lang="en-US" sz="1800" i="0" dirty="0">
                <a:solidFill>
                  <a:srgbClr val="333333"/>
                </a:solidFill>
                <a:effectLst/>
                <a:latin typeface="Times New Roman" panose="02020603050405020304" pitchFamily="18" charset="0"/>
                <a:cs typeface="Times New Roman" panose="02020603050405020304" pitchFamily="18" charset="0"/>
              </a:rPr>
              <a:t>')-&gt;nullable();</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a:t>
            </a:r>
            <a:r>
              <a:rPr lang="en-US" sz="1800" i="0" dirty="0" err="1">
                <a:solidFill>
                  <a:srgbClr val="333333"/>
                </a:solidFill>
                <a:effectLst/>
                <a:latin typeface="Times New Roman" panose="02020603050405020304" pitchFamily="18" charset="0"/>
                <a:cs typeface="Times New Roman" panose="02020603050405020304" pitchFamily="18" charset="0"/>
              </a:rPr>
              <a:t>boolean</a:t>
            </a:r>
            <a:r>
              <a:rPr lang="en-US" sz="1800" i="0" dirty="0">
                <a:solidFill>
                  <a:srgbClr val="333333"/>
                </a:solidFill>
                <a:effectLst/>
                <a:latin typeface="Times New Roman" panose="02020603050405020304" pitchFamily="18" charset="0"/>
                <a:cs typeface="Times New Roman" panose="02020603050405020304" pitchFamily="18" charset="0"/>
              </a:rPr>
              <a:t>('</a:t>
            </a:r>
            <a:r>
              <a:rPr lang="en-US" sz="1800" i="0" dirty="0" err="1">
                <a:solidFill>
                  <a:srgbClr val="333333"/>
                </a:solidFill>
                <a:effectLst/>
                <a:latin typeface="Times New Roman" panose="02020603050405020304" pitchFamily="18" charset="0"/>
                <a:cs typeface="Times New Roman" panose="02020603050405020304" pitchFamily="18" charset="0"/>
              </a:rPr>
              <a:t>is_admin</a:t>
            </a:r>
            <a:r>
              <a:rPr lang="en-US" sz="1800" i="0" dirty="0">
                <a:solidFill>
                  <a:srgbClr val="333333"/>
                </a:solidFill>
                <a:effectLst/>
                <a:latin typeface="Times New Roman" panose="02020603050405020304" pitchFamily="18" charset="0"/>
                <a:cs typeface="Times New Roman" panose="02020603050405020304" pitchFamily="18" charset="0"/>
              </a:rPr>
              <a:t>')-&gt;nullable();</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$table-&gt;string('password');</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a:t>
            </a:r>
            <a:r>
              <a:rPr lang="en-US" sz="1800" i="0" dirty="0" err="1">
                <a:solidFill>
                  <a:srgbClr val="333333"/>
                </a:solidFill>
                <a:effectLst/>
                <a:latin typeface="Times New Roman" panose="02020603050405020304" pitchFamily="18" charset="0"/>
                <a:cs typeface="Times New Roman" panose="02020603050405020304" pitchFamily="18" charset="0"/>
              </a:rPr>
              <a:t>rememberToken</a:t>
            </a:r>
            <a:r>
              <a:rPr lang="en-US" sz="1800" i="0" dirty="0">
                <a:solidFill>
                  <a:srgbClr val="333333"/>
                </a:solidFill>
                <a:effectLst/>
                <a:latin typeface="Times New Roman" panose="02020603050405020304" pitchFamily="18" charset="0"/>
                <a:cs typeface="Times New Roman" panose="02020603050405020304" pitchFamily="18" charset="0"/>
              </a:rPr>
              <a:t>();</a:t>
            </a:r>
          </a:p>
          <a:p>
            <a:pPr algn="l"/>
            <a:r>
              <a:rPr lang="en-US" sz="1800" i="0" dirty="0">
                <a:solidFill>
                  <a:srgbClr val="333333"/>
                </a:solidFill>
                <a:effectLst/>
                <a:latin typeface="Times New Roman" panose="02020603050405020304" pitchFamily="18" charset="0"/>
                <a:cs typeface="Times New Roman" panose="02020603050405020304" pitchFamily="18" charset="0"/>
              </a:rPr>
              <a:t>$table-&gt;timestamps();</a:t>
            </a:r>
          </a:p>
          <a:p>
            <a:pPr algn="l"/>
            <a:r>
              <a:rPr lang="en-US" sz="1800" i="0" dirty="0">
                <a:solidFill>
                  <a:srgbClr val="333333"/>
                </a:solidFill>
                <a:effectLst/>
                <a:latin typeface="Times New Roman" panose="02020603050405020304" pitchFamily="18" charset="0"/>
                <a:cs typeface="Times New Roman" panose="02020603050405020304" pitchFamily="18" charset="0"/>
              </a:rPr>
              <a:t>});</a:t>
            </a:r>
          </a:p>
          <a:p>
            <a:pPr algn="l"/>
            <a:r>
              <a:rPr lang="en-US" sz="1800" i="0" dirty="0">
                <a:solidFill>
                  <a:srgbClr val="333333"/>
                </a:solidFill>
                <a:effectLst/>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3450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a:bodyPr>
          <a:lstStyle/>
          <a:p>
            <a:pPr marL="0" indent="0" algn="just">
              <a:buNone/>
            </a:pPr>
            <a:r>
              <a:rPr lang="en-US" sz="1800" i="0" dirty="0">
                <a:solidFill>
                  <a:srgbClr val="333333"/>
                </a:solidFill>
                <a:effectLst/>
                <a:latin typeface="+mj-lt"/>
              </a:rPr>
              <a:t>/**</a:t>
            </a:r>
          </a:p>
          <a:p>
            <a:pPr marL="0" indent="0" algn="just">
              <a:buNone/>
            </a:pPr>
            <a:r>
              <a:rPr lang="en-US" sz="1800" i="0" dirty="0">
                <a:solidFill>
                  <a:srgbClr val="333333"/>
                </a:solidFill>
                <a:effectLst/>
                <a:latin typeface="+mj-lt"/>
              </a:rPr>
              <a:t>* Reverse the migrations.</a:t>
            </a:r>
          </a:p>
          <a:p>
            <a:pPr marL="0" indent="0" algn="just">
              <a:buNone/>
            </a:pPr>
            <a:r>
              <a:rPr lang="en-US" sz="1800" i="0" dirty="0">
                <a:solidFill>
                  <a:srgbClr val="333333"/>
                </a:solidFill>
                <a:effectLst/>
                <a:latin typeface="+mj-lt"/>
              </a:rPr>
              <a:t>* @return void</a:t>
            </a:r>
          </a:p>
          <a:p>
            <a:pPr marL="0" indent="0" algn="just">
              <a:buNone/>
            </a:pPr>
            <a:r>
              <a:rPr lang="en-US" sz="1800" i="0" dirty="0">
                <a:solidFill>
                  <a:srgbClr val="333333"/>
                </a:solidFill>
                <a:effectLst/>
                <a:latin typeface="+mj-lt"/>
              </a:rPr>
              <a:t>*/</a:t>
            </a:r>
          </a:p>
          <a:p>
            <a:pPr marL="0" indent="0" algn="just">
              <a:buNone/>
            </a:pPr>
            <a:r>
              <a:rPr lang="en-US" sz="1800" i="0" dirty="0">
                <a:solidFill>
                  <a:srgbClr val="333333"/>
                </a:solidFill>
                <a:effectLst/>
                <a:latin typeface="+mj-lt"/>
              </a:rPr>
              <a:t>public function down()</a:t>
            </a:r>
          </a:p>
          <a:p>
            <a:pPr marL="0" indent="0" algn="just">
              <a:buNone/>
            </a:pPr>
            <a:r>
              <a:rPr lang="en-US" sz="1800" i="0" dirty="0">
                <a:solidFill>
                  <a:srgbClr val="333333"/>
                </a:solidFill>
                <a:effectLst/>
                <a:latin typeface="+mj-lt"/>
              </a:rPr>
              <a:t>{</a:t>
            </a:r>
          </a:p>
          <a:p>
            <a:pPr marL="0" indent="0" algn="just">
              <a:buNone/>
            </a:pPr>
            <a:r>
              <a:rPr lang="en-US" sz="1800" i="0" dirty="0">
                <a:solidFill>
                  <a:srgbClr val="333333"/>
                </a:solidFill>
                <a:effectLst/>
                <a:latin typeface="+mj-lt"/>
              </a:rPr>
              <a:t>Schema::</a:t>
            </a:r>
            <a:r>
              <a:rPr lang="en-US" sz="1800" i="0" dirty="0" err="1">
                <a:solidFill>
                  <a:srgbClr val="333333"/>
                </a:solidFill>
                <a:effectLst/>
                <a:latin typeface="+mj-lt"/>
              </a:rPr>
              <a:t>dropIfExists</a:t>
            </a:r>
            <a:r>
              <a:rPr lang="en-US" sz="1800" i="0" dirty="0">
                <a:solidFill>
                  <a:srgbClr val="333333"/>
                </a:solidFill>
                <a:effectLst/>
                <a:latin typeface="+mj-lt"/>
              </a:rPr>
              <a:t>('users');</a:t>
            </a:r>
          </a:p>
          <a:p>
            <a:pPr marL="0" indent="0" algn="just">
              <a:buNone/>
            </a:pPr>
            <a:r>
              <a:rPr lang="en-US" sz="1800" i="0" dirty="0">
                <a:solidFill>
                  <a:srgbClr val="333333"/>
                </a:solidFill>
                <a:effectLst/>
                <a:latin typeface="+mj-lt"/>
              </a:rPr>
              <a:t>}</a:t>
            </a:r>
          </a:p>
          <a:p>
            <a:pPr marL="0" indent="0" algn="just">
              <a:buNone/>
            </a:pPr>
            <a:r>
              <a:rPr lang="en-US" sz="1800" i="0" dirty="0">
                <a:solidFill>
                  <a:srgbClr val="333333"/>
                </a:solidFill>
                <a:effectLst/>
                <a:latin typeface="+mj-lt"/>
              </a:rPr>
              <a:t>}</a:t>
            </a:r>
          </a:p>
          <a:p>
            <a:pPr marL="0" indent="0" algn="just">
              <a:buNone/>
            </a:pPr>
            <a:endParaRPr lang="en-US" sz="1600" dirty="0">
              <a:solidFill>
                <a:schemeClr val="accent1"/>
              </a:solidFill>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Rectangle 2">
            <a:extLst>
              <a:ext uri="{FF2B5EF4-FFF2-40B4-BE49-F238E27FC236}">
                <a16:creationId xmlns:a16="http://schemas.microsoft.com/office/drawing/2014/main" id="{36D3B9DF-80B0-0AAF-AFBF-5A231F4AF0A1}"/>
              </a:ext>
            </a:extLst>
          </p:cNvPr>
          <p:cNvSpPr>
            <a:spLocks noChangeArrowheads="1"/>
          </p:cNvSpPr>
          <p:nvPr/>
        </p:nvSpPr>
        <p:spPr bwMode="auto">
          <a:xfrm>
            <a:off x="1246293" y="4266456"/>
            <a:ext cx="3799840" cy="54247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713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3737"/>
                </a:solidFill>
                <a:effectLst/>
                <a:latin typeface="Times New Roman" panose="02020603050405020304" pitchFamily="18" charset="0"/>
                <a:cs typeface="Times New Roman" panose="02020603050405020304" pitchFamily="18" charset="0"/>
              </a:rPr>
              <a:t>Now you can run migration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373737"/>
                </a:solidFill>
                <a:effectLst/>
                <a:latin typeface="Times New Roman" panose="02020603050405020304" pitchFamily="18" charset="0"/>
                <a:cs typeface="Times New Roman" panose="02020603050405020304" pitchFamily="18" charset="0"/>
              </a:rPr>
              <a:t>php</a:t>
            </a:r>
            <a:r>
              <a:rPr kumimoji="0" lang="en-US" altLang="en-US" b="1" i="0" u="none" strike="noStrike" cap="none" normalizeH="0" baseline="0" dirty="0">
                <a:ln>
                  <a:noFill/>
                </a:ln>
                <a:solidFill>
                  <a:srgbClr val="373737"/>
                </a:solidFill>
                <a:effectLst/>
                <a:latin typeface="Times New Roman" panose="02020603050405020304" pitchFamily="18" charset="0"/>
                <a:cs typeface="Times New Roman" panose="02020603050405020304" pitchFamily="18" charset="0"/>
              </a:rPr>
              <a:t> artisan migrate</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3587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763000" cy="5289550"/>
          </a:xfrm>
        </p:spPr>
        <p:txBody>
          <a:bodyPr>
            <a:normAutofit fontScale="92500" lnSpcReduction="20000"/>
          </a:bodyPr>
          <a:lstStyle/>
          <a:p>
            <a:pPr marL="0" indent="0" algn="just">
              <a:buNone/>
            </a:pPr>
            <a:r>
              <a:rPr lang="en-US" sz="1900" b="1" i="0" dirty="0">
                <a:solidFill>
                  <a:srgbClr val="333333"/>
                </a:solidFill>
                <a:effectLst/>
                <a:latin typeface="+mj-lt"/>
              </a:rPr>
              <a:t>Step 5: Update Login View</a:t>
            </a:r>
          </a:p>
          <a:p>
            <a:pPr marL="0" indent="0" algn="just">
              <a:buNone/>
            </a:pPr>
            <a:r>
              <a:rPr lang="en-US" sz="1800" i="0" dirty="0">
                <a:solidFill>
                  <a:srgbClr val="333333"/>
                </a:solidFill>
                <a:effectLst/>
                <a:latin typeface="+mj-lt"/>
              </a:rPr>
              <a:t>Laravel has created default login blade file. we need to add </a:t>
            </a:r>
            <a:r>
              <a:rPr lang="en-US" sz="1800" i="0" dirty="0" err="1">
                <a:solidFill>
                  <a:srgbClr val="333333"/>
                </a:solidFill>
                <a:effectLst/>
                <a:latin typeface="+mj-lt"/>
              </a:rPr>
              <a:t>comman</a:t>
            </a:r>
            <a:r>
              <a:rPr lang="en-US" sz="1800" i="0" dirty="0">
                <a:solidFill>
                  <a:srgbClr val="333333"/>
                </a:solidFill>
                <a:effectLst/>
                <a:latin typeface="+mj-lt"/>
              </a:rPr>
              <a:t> username field on it and remove email field. so let's update like as bellow:</a:t>
            </a:r>
          </a:p>
          <a:p>
            <a:pPr marL="0" indent="0" algn="just">
              <a:buNone/>
            </a:pPr>
            <a:r>
              <a:rPr lang="en-US" sz="1800" i="0" dirty="0">
                <a:solidFill>
                  <a:srgbClr val="333333"/>
                </a:solidFill>
                <a:effectLst/>
                <a:latin typeface="+mj-lt"/>
              </a:rPr>
              <a:t>resources/views/auth/</a:t>
            </a:r>
            <a:r>
              <a:rPr lang="en-US" sz="1800" i="0" dirty="0" err="1">
                <a:solidFill>
                  <a:srgbClr val="333333"/>
                </a:solidFill>
                <a:effectLst/>
                <a:latin typeface="+mj-lt"/>
              </a:rPr>
              <a:t>login.blade.php</a:t>
            </a:r>
            <a:endParaRPr lang="en-US" sz="1800" i="0" dirty="0">
              <a:solidFill>
                <a:srgbClr val="333333"/>
              </a:solidFill>
              <a:effectLst/>
              <a:latin typeface="+mj-lt"/>
            </a:endParaRPr>
          </a:p>
          <a:p>
            <a:pPr marL="0" indent="0" algn="just">
              <a:buNone/>
            </a:pPr>
            <a:r>
              <a:rPr lang="en-US" sz="1800" b="1" i="0" dirty="0">
                <a:solidFill>
                  <a:schemeClr val="accent1"/>
                </a:solidFill>
                <a:effectLst/>
                <a:latin typeface="+mj-lt"/>
              </a:rPr>
              <a:t>....</a:t>
            </a:r>
          </a:p>
          <a:p>
            <a:pPr marL="0" indent="0" algn="just">
              <a:buNone/>
            </a:pPr>
            <a:r>
              <a:rPr lang="en-US" sz="1800" b="1" i="0" dirty="0">
                <a:solidFill>
                  <a:schemeClr val="accent1"/>
                </a:solidFill>
                <a:effectLst/>
                <a:latin typeface="+mj-lt"/>
              </a:rPr>
              <a:t>&lt;div class="form-group row"&gt;</a:t>
            </a:r>
          </a:p>
          <a:p>
            <a:pPr marL="0" indent="0" algn="just">
              <a:buNone/>
            </a:pPr>
            <a:r>
              <a:rPr lang="en-US" sz="1800" b="1" i="0" dirty="0">
                <a:solidFill>
                  <a:schemeClr val="accent1"/>
                </a:solidFill>
                <a:effectLst/>
                <a:latin typeface="+mj-lt"/>
              </a:rPr>
              <a:t>    &lt;label for="username" class="col-md-4 col-form-label text-md-right"&gt;Username Or Email&lt;/label&gt;</a:t>
            </a:r>
          </a:p>
          <a:p>
            <a:pPr marL="0" indent="0" algn="just">
              <a:buNone/>
            </a:pPr>
            <a:r>
              <a:rPr lang="en-US" sz="1800" b="1" i="0" dirty="0">
                <a:solidFill>
                  <a:schemeClr val="accent1"/>
                </a:solidFill>
                <a:effectLst/>
                <a:latin typeface="+mj-lt"/>
              </a:rPr>
              <a:t>    &lt;div class="col-md-6"&gt;</a:t>
            </a:r>
          </a:p>
          <a:p>
            <a:pPr marL="0" indent="0" algn="just">
              <a:buNone/>
            </a:pPr>
            <a:r>
              <a:rPr lang="en-US" sz="1800" b="1" i="0" dirty="0">
                <a:solidFill>
                  <a:schemeClr val="accent1"/>
                </a:solidFill>
                <a:effectLst/>
                <a:latin typeface="+mj-lt"/>
              </a:rPr>
              <a:t>        &lt;input id="username" type="username" class="form-control @error('username') is-invalid @enderror" name="username" value="{{ old('username') }}" required  autofocus&gt;</a:t>
            </a:r>
          </a:p>
          <a:p>
            <a:pPr marL="0" indent="0" algn="just">
              <a:buNone/>
            </a:pPr>
            <a:r>
              <a:rPr lang="en-US" sz="1800" b="1" i="0" dirty="0">
                <a:solidFill>
                  <a:schemeClr val="accent1"/>
                </a:solidFill>
                <a:effectLst/>
                <a:latin typeface="+mj-lt"/>
              </a:rPr>
              <a:t>        @error('username')</a:t>
            </a:r>
          </a:p>
          <a:p>
            <a:pPr marL="0" indent="0" algn="just">
              <a:buNone/>
            </a:pPr>
            <a:r>
              <a:rPr lang="en-US" sz="1800" b="1" i="0" dirty="0">
                <a:solidFill>
                  <a:schemeClr val="accent1"/>
                </a:solidFill>
                <a:effectLst/>
                <a:latin typeface="+mj-lt"/>
              </a:rPr>
              <a:t>            &lt;span class="invalid-feedback" role="alert"&gt;</a:t>
            </a:r>
          </a:p>
          <a:p>
            <a:pPr marL="0" indent="0" algn="just">
              <a:buNone/>
            </a:pPr>
            <a:r>
              <a:rPr lang="en-US" sz="1800" b="1" i="0" dirty="0">
                <a:solidFill>
                  <a:schemeClr val="accent1"/>
                </a:solidFill>
                <a:effectLst/>
                <a:latin typeface="+mj-lt"/>
              </a:rPr>
              <a:t>                &lt;strong&gt;{{ $message }}&lt;/strong&gt;</a:t>
            </a:r>
          </a:p>
          <a:p>
            <a:pPr marL="0" indent="0" algn="just">
              <a:buNone/>
            </a:pPr>
            <a:r>
              <a:rPr lang="en-US" sz="1800" b="1" i="0" dirty="0">
                <a:solidFill>
                  <a:schemeClr val="accent1"/>
                </a:solidFill>
                <a:effectLst/>
                <a:latin typeface="+mj-lt"/>
              </a:rPr>
              <a:t>            &lt;/span&gt;</a:t>
            </a:r>
          </a:p>
          <a:p>
            <a:pPr marL="0" indent="0" algn="just">
              <a:buNone/>
            </a:pPr>
            <a:r>
              <a:rPr lang="en-US" sz="1800" b="1" i="0" dirty="0">
                <a:solidFill>
                  <a:schemeClr val="accent1"/>
                </a:solidFill>
                <a:effectLst/>
                <a:latin typeface="+mj-lt"/>
              </a:rPr>
              <a:t>        @enderror</a:t>
            </a:r>
          </a:p>
          <a:p>
            <a:pPr marL="0" indent="0" algn="just">
              <a:buNone/>
            </a:pPr>
            <a:r>
              <a:rPr lang="en-US" sz="1800" b="1" i="0" dirty="0">
                <a:solidFill>
                  <a:schemeClr val="accent1"/>
                </a:solidFill>
                <a:effectLst/>
                <a:latin typeface="+mj-lt"/>
              </a:rPr>
              <a:t>    &lt;/div&gt;</a:t>
            </a:r>
          </a:p>
          <a:p>
            <a:pPr marL="0" indent="0" algn="just">
              <a:buNone/>
            </a:pPr>
            <a:r>
              <a:rPr lang="en-US" sz="1800" b="1" i="0" dirty="0">
                <a:solidFill>
                  <a:schemeClr val="accent1"/>
                </a:solidFill>
                <a:effectLst/>
                <a:latin typeface="+mj-lt"/>
              </a:rPr>
              <a:t>&lt;/div&gt;</a:t>
            </a:r>
          </a:p>
          <a:p>
            <a:pPr marL="0" indent="0" algn="just">
              <a:buNone/>
            </a:pPr>
            <a:r>
              <a:rPr lang="en-US" sz="1800" b="1" i="0" dirty="0">
                <a:solidFill>
                  <a:schemeClr val="accent1"/>
                </a:solidFill>
                <a:effectLst/>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889059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289550"/>
          </a:xfrm>
        </p:spPr>
        <p:txBody>
          <a:bodyPr>
            <a:normAutofit/>
          </a:bodyPr>
          <a:lstStyle/>
          <a:p>
            <a:pPr marL="0" indent="0" algn="just">
              <a:buNone/>
            </a:pPr>
            <a:r>
              <a:rPr lang="en-US" sz="2000" b="1" i="0" dirty="0">
                <a:solidFill>
                  <a:srgbClr val="333333"/>
                </a:solidFill>
                <a:effectLst/>
                <a:latin typeface="+mj-lt"/>
              </a:rPr>
              <a:t>Step 6: Overwrite Login method</a:t>
            </a:r>
          </a:p>
          <a:p>
            <a:pPr marL="0" indent="0" algn="just">
              <a:buNone/>
            </a:pPr>
            <a:r>
              <a:rPr lang="en-US" sz="1800" i="0" dirty="0">
                <a:solidFill>
                  <a:srgbClr val="333333"/>
                </a:solidFill>
                <a:effectLst/>
                <a:latin typeface="+mj-lt"/>
              </a:rPr>
              <a:t>Now we have to overwrite login with on </a:t>
            </a:r>
            <a:r>
              <a:rPr lang="en-US" sz="1800" i="0" dirty="0" err="1">
                <a:solidFill>
                  <a:srgbClr val="333333"/>
                </a:solidFill>
                <a:effectLst/>
                <a:latin typeface="+mj-lt"/>
              </a:rPr>
              <a:t>LoginController</a:t>
            </a:r>
            <a:r>
              <a:rPr lang="en-US" sz="1800" i="0" dirty="0">
                <a:solidFill>
                  <a:srgbClr val="333333"/>
                </a:solidFill>
                <a:effectLst/>
                <a:latin typeface="+mj-lt"/>
              </a:rPr>
              <a:t> file. so let's add </a:t>
            </a:r>
            <a:r>
              <a:rPr lang="en-US" sz="1800" i="0" dirty="0" err="1">
                <a:solidFill>
                  <a:srgbClr val="333333"/>
                </a:solidFill>
                <a:effectLst/>
                <a:latin typeface="+mj-lt"/>
              </a:rPr>
              <a:t>logincontroller</a:t>
            </a:r>
            <a:r>
              <a:rPr lang="en-US" sz="1800" i="0" dirty="0">
                <a:solidFill>
                  <a:srgbClr val="333333"/>
                </a:solidFill>
                <a:effectLst/>
                <a:latin typeface="+mj-lt"/>
              </a:rPr>
              <a:t> like as bellow:</a:t>
            </a:r>
          </a:p>
          <a:p>
            <a:pPr marL="0" indent="0" algn="just">
              <a:buNone/>
            </a:pPr>
            <a:r>
              <a:rPr lang="en-US" sz="1800" b="1" i="0" dirty="0">
                <a:solidFill>
                  <a:schemeClr val="accent1"/>
                </a:solidFill>
                <a:effectLst/>
                <a:latin typeface="+mj-lt"/>
              </a:rPr>
              <a:t>app/Http/Controllers/Auth/</a:t>
            </a:r>
            <a:r>
              <a:rPr lang="en-US" sz="1800" b="1" i="0" dirty="0" err="1">
                <a:solidFill>
                  <a:schemeClr val="accent1"/>
                </a:solidFill>
                <a:effectLst/>
                <a:latin typeface="+mj-lt"/>
              </a:rPr>
              <a:t>LoginController.php</a:t>
            </a:r>
            <a:endParaRPr lang="en-US" sz="1800" b="1" i="0" dirty="0">
              <a:solidFill>
                <a:schemeClr val="accent1"/>
              </a:solidFill>
              <a:effectLst/>
              <a:latin typeface="+mj-lt"/>
            </a:endParaRPr>
          </a:p>
          <a:p>
            <a:pPr marL="0" indent="0" algn="just">
              <a:buNone/>
            </a:pPr>
            <a:endParaRPr lang="en-US" sz="1800" b="1" dirty="0">
              <a:solidFill>
                <a:schemeClr val="accent1"/>
              </a:solidFill>
              <a:latin typeface="+mj-lt"/>
            </a:endParaRPr>
          </a:p>
          <a:p>
            <a:pPr marL="0" indent="0" algn="just">
              <a:buNone/>
            </a:pPr>
            <a:r>
              <a:rPr lang="en-US" sz="1800" b="1" dirty="0">
                <a:solidFill>
                  <a:schemeClr val="accent1"/>
                </a:solidFill>
                <a:latin typeface="+mj-lt"/>
              </a:rPr>
              <a:t>&lt;?</a:t>
            </a:r>
            <a:r>
              <a:rPr lang="en-US" sz="1800" b="1" dirty="0" err="1">
                <a:solidFill>
                  <a:schemeClr val="accent1"/>
                </a:solidFill>
                <a:latin typeface="+mj-lt"/>
              </a:rPr>
              <a:t>php</a:t>
            </a:r>
            <a:endParaRPr lang="en-US" sz="1800" b="1" dirty="0">
              <a:solidFill>
                <a:schemeClr val="accent1"/>
              </a:solidFill>
              <a:latin typeface="+mj-lt"/>
            </a:endParaRPr>
          </a:p>
          <a:p>
            <a:pPr marL="0" indent="0" algn="just">
              <a:buNone/>
            </a:pPr>
            <a:r>
              <a:rPr lang="en-US" sz="1800" b="1" dirty="0">
                <a:solidFill>
                  <a:schemeClr val="accent1"/>
                </a:solidFill>
                <a:latin typeface="+mj-lt"/>
              </a:rPr>
              <a:t>namespace App\Http\Controllers\Auth;</a:t>
            </a:r>
          </a:p>
          <a:p>
            <a:pPr marL="0" indent="0" algn="just">
              <a:buNone/>
            </a:pPr>
            <a:r>
              <a:rPr lang="en-US" sz="1800" b="1" dirty="0">
                <a:solidFill>
                  <a:schemeClr val="accent1"/>
                </a:solidFill>
                <a:latin typeface="+mj-lt"/>
              </a:rPr>
              <a:t>use App\Http\Controllers\Controller;</a:t>
            </a:r>
          </a:p>
          <a:p>
            <a:pPr marL="0" indent="0" algn="just">
              <a:buNone/>
            </a:pPr>
            <a:r>
              <a:rPr lang="en-US" sz="1800" b="1" dirty="0">
                <a:solidFill>
                  <a:schemeClr val="accent1"/>
                </a:solidFill>
                <a:latin typeface="+mj-lt"/>
              </a:rPr>
              <a:t>use Illuminate\Foundation\Auth\</a:t>
            </a:r>
            <a:r>
              <a:rPr lang="en-US" sz="1800" b="1" dirty="0" err="1">
                <a:solidFill>
                  <a:schemeClr val="accent1"/>
                </a:solidFill>
                <a:latin typeface="+mj-lt"/>
              </a:rPr>
              <a:t>AuthenticatesUsers</a:t>
            </a:r>
            <a:r>
              <a:rPr lang="en-US" sz="1800" b="1" dirty="0">
                <a:solidFill>
                  <a:schemeClr val="accent1"/>
                </a:solidFill>
                <a:latin typeface="+mj-lt"/>
              </a:rPr>
              <a:t>;</a:t>
            </a:r>
          </a:p>
          <a:p>
            <a:pPr marL="0" indent="0" algn="just">
              <a:buNone/>
            </a:pPr>
            <a:r>
              <a:rPr lang="en-US" sz="1800" b="1" dirty="0">
                <a:solidFill>
                  <a:schemeClr val="accent1"/>
                </a:solidFill>
                <a:latin typeface="+mj-lt"/>
              </a:rPr>
              <a:t>use Illuminate\Http\Request;</a:t>
            </a:r>
          </a:p>
          <a:p>
            <a:pPr marL="0" indent="0" algn="just">
              <a:buNone/>
            </a:pPr>
            <a:r>
              <a:rPr lang="en-US" sz="1800" b="1" dirty="0">
                <a:solidFill>
                  <a:schemeClr val="accent1"/>
                </a:solidFill>
                <a:latin typeface="+mj-lt"/>
              </a:rPr>
              <a:t>class </a:t>
            </a:r>
            <a:r>
              <a:rPr lang="en-US" sz="1800" b="1" dirty="0" err="1">
                <a:solidFill>
                  <a:schemeClr val="accent1"/>
                </a:solidFill>
                <a:latin typeface="+mj-lt"/>
              </a:rPr>
              <a:t>LoginController</a:t>
            </a:r>
            <a:r>
              <a:rPr lang="en-US" sz="1800" b="1" dirty="0">
                <a:solidFill>
                  <a:schemeClr val="accent1"/>
                </a:solidFill>
                <a:latin typeface="+mj-lt"/>
              </a:rPr>
              <a:t> extends Controller</a:t>
            </a:r>
          </a:p>
          <a:p>
            <a:pPr marL="0" indent="0" algn="just">
              <a:buNone/>
            </a:pPr>
            <a:r>
              <a:rPr lang="en-US" sz="1800" b="1" dirty="0">
                <a:solidFill>
                  <a:schemeClr val="accent1"/>
                </a:solidFill>
                <a:latin typeface="+mj-lt"/>
              </a:rPr>
              <a:t>{</a:t>
            </a:r>
          </a:p>
          <a:p>
            <a:pPr marL="0" indent="0" algn="just">
              <a:buNone/>
            </a:pPr>
            <a:r>
              <a:rPr lang="en-US" sz="1800" b="1" dirty="0">
                <a:solidFill>
                  <a:schemeClr val="accent1"/>
                </a:solidFill>
                <a:latin typeface="+mj-lt"/>
              </a:rPr>
              <a:t>    use </a:t>
            </a:r>
            <a:r>
              <a:rPr lang="en-US" sz="1800" b="1" dirty="0" err="1">
                <a:solidFill>
                  <a:schemeClr val="accent1"/>
                </a:solidFill>
                <a:latin typeface="+mj-lt"/>
              </a:rPr>
              <a:t>AuthenticatesUsers</a:t>
            </a:r>
            <a:r>
              <a:rPr lang="en-US" sz="1800" b="1" dirty="0">
                <a:solidFill>
                  <a:schemeClr val="accent1"/>
                </a:solidFill>
                <a:latin typeface="+mj-lt"/>
              </a:rPr>
              <a:t>;</a:t>
            </a:r>
          </a:p>
          <a:p>
            <a:pPr marL="0" indent="0" algn="just">
              <a:buNone/>
            </a:pPr>
            <a:r>
              <a:rPr lang="en-US" sz="1800" b="1" dirty="0">
                <a:solidFill>
                  <a:schemeClr val="accent1"/>
                </a:solidFill>
                <a:latin typeface="+mj-lt"/>
              </a:rPr>
              <a:t>    protected $</a:t>
            </a:r>
            <a:r>
              <a:rPr lang="en-US" sz="1800" b="1" dirty="0" err="1">
                <a:solidFill>
                  <a:schemeClr val="accent1"/>
                </a:solidFill>
                <a:latin typeface="+mj-lt"/>
              </a:rPr>
              <a:t>redirectTo</a:t>
            </a:r>
            <a:r>
              <a:rPr lang="en-US" sz="1800" b="1" dirty="0">
                <a:solidFill>
                  <a:schemeClr val="accent1"/>
                </a:solidFill>
                <a:latin typeface="+mj-lt"/>
              </a:rPr>
              <a:t> = '/home';</a:t>
            </a:r>
          </a:p>
          <a:p>
            <a:pPr marL="0" indent="0" algn="just">
              <a:buNone/>
            </a:pPr>
            <a:r>
              <a:rPr lang="en-US" sz="1800" b="1" dirty="0">
                <a:solidFill>
                  <a:schemeClr val="accent1"/>
                </a:solidFill>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548242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7528"/>
            <a:ext cx="8229600" cy="5358822"/>
          </a:xfrm>
        </p:spPr>
        <p:txBody>
          <a:bodyPr>
            <a:normAutofit fontScale="92500" lnSpcReduction="20000"/>
          </a:bodyPr>
          <a:lstStyle/>
          <a:p>
            <a:pPr marL="0" indent="0" algn="just">
              <a:buNone/>
            </a:pPr>
            <a:r>
              <a:rPr lang="en-US" sz="1800" b="1" dirty="0">
                <a:solidFill>
                  <a:schemeClr val="accent1"/>
                </a:solidFill>
                <a:latin typeface="+mj-lt"/>
              </a:rPr>
              <a:t>/**</a:t>
            </a:r>
          </a:p>
          <a:p>
            <a:pPr marL="0" indent="0" algn="just">
              <a:buNone/>
            </a:pPr>
            <a:r>
              <a:rPr lang="en-US" sz="1800" b="1" dirty="0">
                <a:solidFill>
                  <a:schemeClr val="accent1"/>
                </a:solidFill>
                <a:latin typeface="+mj-lt"/>
              </a:rPr>
              <a:t>     * Create a new controller instance.</a:t>
            </a:r>
          </a:p>
          <a:p>
            <a:pPr marL="0" indent="0" algn="just">
              <a:buNone/>
            </a:pPr>
            <a:r>
              <a:rPr lang="en-US" sz="1800" b="1" dirty="0">
                <a:solidFill>
                  <a:schemeClr val="accent1"/>
                </a:solidFill>
                <a:latin typeface="+mj-lt"/>
              </a:rPr>
              <a:t>     * @return void</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public function __construct()</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$this-&gt;middleware('guest')-&gt;except('logout');</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 Create a new controller instance.</a:t>
            </a:r>
          </a:p>
          <a:p>
            <a:pPr marL="0" indent="0" algn="just">
              <a:buNone/>
            </a:pPr>
            <a:r>
              <a:rPr lang="en-US" sz="1800" b="1" dirty="0">
                <a:solidFill>
                  <a:schemeClr val="accent1"/>
                </a:solidFill>
                <a:latin typeface="+mj-lt"/>
              </a:rPr>
              <a:t>     * @return void</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public function login(Request $request)</a:t>
            </a:r>
          </a:p>
          <a:p>
            <a:pPr marL="0" indent="0" algn="just">
              <a:buNone/>
            </a:pPr>
            <a:r>
              <a:rPr lang="en-US" sz="1800" b="1" dirty="0">
                <a:solidFill>
                  <a:schemeClr val="accent1"/>
                </a:solidFill>
                <a:latin typeface="+mj-lt"/>
              </a:rPr>
              <a:t>    {   </a:t>
            </a:r>
          </a:p>
          <a:p>
            <a:pPr marL="0" indent="0" algn="just">
              <a:buNone/>
            </a:pPr>
            <a:r>
              <a:rPr lang="en-US" sz="1800" b="1" dirty="0">
                <a:solidFill>
                  <a:schemeClr val="accent1"/>
                </a:solidFill>
                <a:latin typeface="+mj-lt"/>
              </a:rPr>
              <a:t>        $input = $request-&gt;all();</a:t>
            </a:r>
          </a:p>
          <a:p>
            <a:pPr marL="0" indent="0" algn="just">
              <a:buNone/>
            </a:pPr>
            <a:r>
              <a:rPr lang="en-US" sz="1800" b="1" dirty="0">
                <a:solidFill>
                  <a:schemeClr val="accent1"/>
                </a:solidFill>
                <a:latin typeface="+mj-lt"/>
              </a:rPr>
              <a:t>        $this-&gt;validate($request, [</a:t>
            </a:r>
          </a:p>
          <a:p>
            <a:pPr marL="0" indent="0" algn="just">
              <a:buNone/>
            </a:pPr>
            <a:r>
              <a:rPr lang="en-US" sz="1800" b="1" dirty="0">
                <a:solidFill>
                  <a:schemeClr val="accent1"/>
                </a:solidFill>
                <a:latin typeface="+mj-lt"/>
              </a:rPr>
              <a:t>            'username' =&gt; 'required',</a:t>
            </a:r>
          </a:p>
          <a:p>
            <a:pPr marL="0" indent="0" algn="just">
              <a:buNone/>
            </a:pPr>
            <a:r>
              <a:rPr lang="en-US" sz="1800" b="1" dirty="0">
                <a:solidFill>
                  <a:schemeClr val="accent1"/>
                </a:solidFill>
                <a:latin typeface="+mj-lt"/>
              </a:rPr>
              <a:t>            'password' =&gt; 'required',</a:t>
            </a:r>
          </a:p>
          <a:p>
            <a:pPr marL="0" indent="0" algn="just">
              <a:buNone/>
            </a:pPr>
            <a:r>
              <a:rPr lang="en-US" sz="1800" b="1" dirty="0">
                <a:solidFill>
                  <a:schemeClr val="accent1"/>
                </a:solidFill>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3791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4EE107-5B3A-4966-978B-CBC70FFE0FD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371600" y="15876"/>
            <a:ext cx="7765082" cy="59372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919695" y="782937"/>
            <a:ext cx="5700305" cy="461665"/>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100" b="1" dirty="0"/>
              <a:t>UNIT-IV: </a:t>
            </a:r>
            <a:r>
              <a:rPr lang="en-US" sz="2400" b="1" dirty="0"/>
              <a:t>Connecting Laravel with databases</a:t>
            </a:r>
            <a:endParaRPr lang="en-IN" sz="2250" b="1" dirty="0"/>
          </a:p>
        </p:txBody>
      </p:sp>
      <p:graphicFrame>
        <p:nvGraphicFramePr>
          <p:cNvPr id="23" name="Diagram 22">
            <a:extLst>
              <a:ext uri="{FF2B5EF4-FFF2-40B4-BE49-F238E27FC236}">
                <a16:creationId xmlns:a16="http://schemas.microsoft.com/office/drawing/2014/main" id="{5BD0C95D-4009-4941-AFEE-6336F152559B}"/>
              </a:ext>
            </a:extLst>
          </p:cNvPr>
          <p:cNvGraphicFramePr/>
          <p:nvPr/>
        </p:nvGraphicFramePr>
        <p:xfrm>
          <a:off x="1085850" y="1783553"/>
          <a:ext cx="7715250" cy="2940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E:\Master Folder 2017-18\Approved Logo by BOG\NIET logo_.png">
            <a:extLst>
              <a:ext uri="{FF2B5EF4-FFF2-40B4-BE49-F238E27FC236}">
                <a16:creationId xmlns:a16="http://schemas.microsoft.com/office/drawing/2014/main" id="{A0E11E3F-7827-A804-F172-B5ACF200EC3A}"/>
              </a:ext>
            </a:extLst>
          </p:cNvPr>
          <p:cNvPicPr/>
          <p:nvPr/>
        </p:nvPicPr>
        <p:blipFill>
          <a:blip r:embed="rId8"/>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075446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026"/>
            <a:ext cx="8229600" cy="5358822"/>
          </a:xfrm>
        </p:spPr>
        <p:txBody>
          <a:bodyPr>
            <a:normAutofit/>
          </a:bodyPr>
          <a:lstStyle/>
          <a:p>
            <a:pPr marL="0" indent="0" algn="just">
              <a:buNone/>
            </a:pPr>
            <a:r>
              <a:rPr lang="en-US" sz="1800" b="1" dirty="0">
                <a:solidFill>
                  <a:schemeClr val="accent1"/>
                </a:solidFill>
                <a:latin typeface="+mj-lt"/>
              </a:rPr>
              <a:t> $</a:t>
            </a:r>
            <a:r>
              <a:rPr lang="en-US" sz="1800" b="1" dirty="0" err="1">
                <a:solidFill>
                  <a:schemeClr val="accent1"/>
                </a:solidFill>
                <a:latin typeface="+mj-lt"/>
              </a:rPr>
              <a:t>fieldType</a:t>
            </a:r>
            <a:r>
              <a:rPr lang="en-US" sz="1800" b="1" dirty="0">
                <a:solidFill>
                  <a:schemeClr val="accent1"/>
                </a:solidFill>
                <a:latin typeface="+mj-lt"/>
              </a:rPr>
              <a:t> = </a:t>
            </a:r>
            <a:r>
              <a:rPr lang="en-US" sz="1800" b="1" dirty="0" err="1">
                <a:solidFill>
                  <a:schemeClr val="accent1"/>
                </a:solidFill>
                <a:latin typeface="+mj-lt"/>
              </a:rPr>
              <a:t>filter_var</a:t>
            </a:r>
            <a:r>
              <a:rPr lang="en-US" sz="1800" b="1" dirty="0">
                <a:solidFill>
                  <a:schemeClr val="accent1"/>
                </a:solidFill>
                <a:latin typeface="+mj-lt"/>
              </a:rPr>
              <a:t>($request-&gt;username, FILTER_VALIDATE_EMAIL) ? 'email' : 'username';</a:t>
            </a:r>
          </a:p>
          <a:p>
            <a:pPr marL="0" indent="0" algn="just">
              <a:buNone/>
            </a:pPr>
            <a:r>
              <a:rPr lang="en-US" sz="1800" b="1" dirty="0">
                <a:solidFill>
                  <a:schemeClr val="accent1"/>
                </a:solidFill>
                <a:latin typeface="+mj-lt"/>
              </a:rPr>
              <a:t>        if(auth()-&gt;attempt(array($</a:t>
            </a:r>
            <a:r>
              <a:rPr lang="en-US" sz="1800" b="1" dirty="0" err="1">
                <a:solidFill>
                  <a:schemeClr val="accent1"/>
                </a:solidFill>
                <a:latin typeface="+mj-lt"/>
              </a:rPr>
              <a:t>fieldType</a:t>
            </a:r>
            <a:r>
              <a:rPr lang="en-US" sz="1800" b="1" dirty="0">
                <a:solidFill>
                  <a:schemeClr val="accent1"/>
                </a:solidFill>
                <a:latin typeface="+mj-lt"/>
              </a:rPr>
              <a:t> =&gt; $input['username'], 'password' =&gt; $input['password'])))</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return redirect()-&gt;route('home');</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else</a:t>
            </a:r>
          </a:p>
          <a:p>
            <a:pPr marL="0" indent="0" algn="just">
              <a:buNone/>
            </a:pPr>
            <a:r>
              <a:rPr lang="en-US" sz="1800" b="1" dirty="0">
                <a:solidFill>
                  <a:schemeClr val="accent1"/>
                </a:solidFill>
                <a:latin typeface="+mj-lt"/>
              </a:rPr>
              <a:t>{</a:t>
            </a:r>
          </a:p>
          <a:p>
            <a:pPr marL="0" indent="0" algn="just">
              <a:buNone/>
            </a:pPr>
            <a:r>
              <a:rPr lang="en-US" sz="1800" b="1" dirty="0">
                <a:solidFill>
                  <a:schemeClr val="accent1"/>
                </a:solidFill>
                <a:latin typeface="+mj-lt"/>
              </a:rPr>
              <a:t>            return redirect()-&gt;route('login')</a:t>
            </a:r>
          </a:p>
          <a:p>
            <a:pPr marL="0" indent="0" algn="just">
              <a:buNone/>
            </a:pPr>
            <a:r>
              <a:rPr lang="en-US" sz="1800" b="1" dirty="0">
                <a:solidFill>
                  <a:schemeClr val="accent1"/>
                </a:solidFill>
                <a:latin typeface="+mj-lt"/>
              </a:rPr>
              <a:t>                -&gt;with('</a:t>
            </a:r>
            <a:r>
              <a:rPr lang="en-US" sz="1800" b="1" dirty="0" err="1">
                <a:solidFill>
                  <a:schemeClr val="accent1"/>
                </a:solidFill>
                <a:latin typeface="+mj-lt"/>
              </a:rPr>
              <a:t>error','Email</a:t>
            </a:r>
            <a:r>
              <a:rPr lang="en-US" sz="1800" b="1" dirty="0">
                <a:solidFill>
                  <a:schemeClr val="accent1"/>
                </a:solidFill>
                <a:latin typeface="+mj-lt"/>
              </a:rPr>
              <a:t>-Address And Password Are Wrong.');</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    }</a:t>
            </a:r>
          </a:p>
          <a:p>
            <a:pPr marL="0" indent="0" algn="just">
              <a:buNone/>
            </a:pPr>
            <a:r>
              <a:rPr lang="en-US" sz="1800" b="1" dirty="0">
                <a:solidFill>
                  <a:schemeClr val="accent1"/>
                </a:solidFill>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4658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026"/>
            <a:ext cx="8229600" cy="5358822"/>
          </a:xfrm>
        </p:spPr>
        <p:txBody>
          <a:bodyPr>
            <a:normAutofit/>
          </a:bodyPr>
          <a:lstStyle/>
          <a:p>
            <a:pPr algn="l"/>
            <a:r>
              <a:rPr lang="en-US" sz="1800" b="0" i="0" dirty="0">
                <a:solidFill>
                  <a:srgbClr val="373737"/>
                </a:solidFill>
                <a:effectLst/>
                <a:latin typeface="+mj-lt"/>
              </a:rPr>
              <a:t>You can add some dummy records on your users table.</a:t>
            </a:r>
          </a:p>
          <a:p>
            <a:pPr algn="l"/>
            <a:r>
              <a:rPr lang="en-US" sz="1800" b="0" i="0" dirty="0">
                <a:solidFill>
                  <a:srgbClr val="373737"/>
                </a:solidFill>
                <a:effectLst/>
                <a:latin typeface="+mj-lt"/>
              </a:rPr>
              <a:t>Now you can run your project.</a:t>
            </a:r>
          </a:p>
          <a:p>
            <a:pPr algn="l"/>
            <a:r>
              <a:rPr lang="en-US" sz="1800" b="0" i="0" dirty="0">
                <a:solidFill>
                  <a:srgbClr val="373737"/>
                </a:solidFill>
                <a:effectLst/>
                <a:latin typeface="+mj-lt"/>
              </a:rPr>
              <a:t>You will get layout</a:t>
            </a:r>
          </a:p>
          <a:p>
            <a:pPr algn="l"/>
            <a:r>
              <a:rPr lang="en-US" sz="1800" b="0" i="0" dirty="0">
                <a:solidFill>
                  <a:srgbClr val="373737"/>
                </a:solidFill>
                <a:effectLst/>
                <a:latin typeface="+mj-lt"/>
              </a:rPr>
              <a:t> of login page like as bellow:</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Login with username or email</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12" name="Picture 11">
            <a:extLst>
              <a:ext uri="{FF2B5EF4-FFF2-40B4-BE49-F238E27FC236}">
                <a16:creationId xmlns:a16="http://schemas.microsoft.com/office/drawing/2014/main" id="{2E4CDAA1-859B-5522-E3D6-B438BC72F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971800"/>
            <a:ext cx="6248400" cy="2769425"/>
          </a:xfrm>
          <a:prstGeom prst="rect">
            <a:avLst/>
          </a:prstGeom>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90220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dirty="0"/>
              <a:t>Topic : </a:t>
            </a:r>
            <a:r>
              <a:rPr lang="en-US" sz="2000" dirty="0"/>
              <a:t>P</a:t>
            </a:r>
            <a:r>
              <a:rPr lang="en-US" sz="2000" b="0" baseline="0" dirty="0"/>
              <a:t>rotecting routes</a:t>
            </a:r>
            <a:endParaRPr lang="en-IN" sz="2000" dirty="0"/>
          </a:p>
          <a:p>
            <a:pPr lvl="0" algn="just"/>
            <a:r>
              <a:rPr lang="en-US" sz="2000" dirty="0"/>
              <a:t>Route middleware can be used to only allow authenticated users to access a given route. Laravel ships with an auth middleware, which references the Illuminate\Auth\Middleware\Authenticate class.</a:t>
            </a:r>
            <a:endParaRPr lang="en-IN" sz="20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244197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026"/>
            <a:ext cx="8229600" cy="5358822"/>
          </a:xfrm>
        </p:spPr>
        <p:txBody>
          <a:bodyPr>
            <a:normAutofit/>
          </a:bodyPr>
          <a:lstStyle/>
          <a:p>
            <a:pPr marL="0" indent="0" algn="l">
              <a:buNone/>
            </a:pPr>
            <a:r>
              <a:rPr lang="en-US" sz="2200" b="1" i="0" dirty="0">
                <a:solidFill>
                  <a:srgbClr val="000000"/>
                </a:solidFill>
                <a:effectLst/>
                <a:latin typeface="+mj-lt"/>
              </a:rPr>
              <a:t>How To Protect Specific Routes With Middleware</a:t>
            </a:r>
          </a:p>
          <a:p>
            <a:pPr algn="l"/>
            <a:r>
              <a:rPr lang="en-US" sz="2000" b="1" i="0" dirty="0">
                <a:solidFill>
                  <a:srgbClr val="000000"/>
                </a:solidFill>
                <a:effectLst/>
                <a:latin typeface="+mj-lt"/>
              </a:rPr>
              <a:t>Guests should not be able to submit games</a:t>
            </a:r>
          </a:p>
          <a:p>
            <a:pPr algn="just"/>
            <a:r>
              <a:rPr lang="en-US" sz="1800" b="0" i="0" dirty="0">
                <a:solidFill>
                  <a:srgbClr val="000000"/>
                </a:solidFill>
                <a:effectLst/>
                <a:latin typeface="+mj-lt"/>
              </a:rPr>
              <a:t>We now have a user registration system in place on our games application. It makes sense then, that now we should only allow registered users to be able to submit new games to the site. In fact since we set up the association between Users in the system to specific Games and Reviews, our store() logic is going to expect that we will provide a </a:t>
            </a:r>
            <a:r>
              <a:rPr lang="en-US" sz="1800" b="0" i="0" dirty="0" err="1">
                <a:solidFill>
                  <a:srgbClr val="000000"/>
                </a:solidFill>
                <a:effectLst/>
                <a:latin typeface="+mj-lt"/>
              </a:rPr>
              <a:t>user_id</a:t>
            </a:r>
            <a:r>
              <a:rPr lang="en-US" sz="1800" b="0" i="0" dirty="0">
                <a:solidFill>
                  <a:srgbClr val="000000"/>
                </a:solidFill>
                <a:effectLst/>
                <a:latin typeface="+mj-lt"/>
              </a:rPr>
              <a:t> when we try to submit a game. If this is not provided, the attempt to insert a new Game will cause an exception to be thrown such as “SQLSTATE[23000]: Integrity constraint violation: 1048 Column ‘</a:t>
            </a:r>
            <a:r>
              <a:rPr lang="en-US" sz="1800" b="0" i="0" dirty="0" err="1">
                <a:solidFill>
                  <a:srgbClr val="000000"/>
                </a:solidFill>
                <a:effectLst/>
                <a:latin typeface="+mj-lt"/>
              </a:rPr>
              <a:t>user_id</a:t>
            </a:r>
            <a:r>
              <a:rPr lang="en-US" sz="1800" b="0" i="0" dirty="0">
                <a:solidFill>
                  <a:srgbClr val="000000"/>
                </a:solidFill>
                <a:effectLst/>
                <a:latin typeface="+mj-lt"/>
              </a:rPr>
              <a:t>’ cannot be null”. As we can see, guests can visit the /games/create route with ease as it stands now. Even if we provide no link to that route, there is nothing stopping a user from simply typing it into their web browser. Notice we even see the Log In link, indicating our guest status.</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dirty="0"/>
              <a:t>P</a:t>
            </a:r>
            <a:r>
              <a:rPr lang="en-US" sz="2400" b="0" baseline="0" dirty="0"/>
              <a:t>rotecting routes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474915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026"/>
            <a:ext cx="8229600" cy="5358822"/>
          </a:xfrm>
        </p:spPr>
        <p:txBody>
          <a:bodyPr>
            <a:normAutofit/>
          </a:bodyPr>
          <a:lstStyle/>
          <a:p>
            <a:pPr marL="0" indent="0" algn="just">
              <a:buNone/>
            </a:pPr>
            <a:r>
              <a:rPr lang="en-US" sz="1800" i="0" dirty="0">
                <a:solidFill>
                  <a:srgbClr val="000000"/>
                </a:solidFill>
                <a:effectLst/>
                <a:latin typeface="+mj-lt"/>
              </a:rPr>
              <a:t>We don’t provide a link to /games/create for guests, but they could simply type it into the browser, like we see above. We can use middleware to prevent them from being able to do this. Since we want to protect something that has to do with a Games resource, we open up the </a:t>
            </a:r>
            <a:r>
              <a:rPr lang="en-US" sz="1800" i="0" dirty="0" err="1">
                <a:solidFill>
                  <a:srgbClr val="000000"/>
                </a:solidFill>
                <a:effectLst/>
                <a:latin typeface="+mj-lt"/>
              </a:rPr>
              <a:t>GamesController</a:t>
            </a:r>
            <a:r>
              <a:rPr lang="en-US" sz="1800" i="0" dirty="0">
                <a:solidFill>
                  <a:srgbClr val="000000"/>
                </a:solidFill>
                <a:effectLst/>
                <a:latin typeface="+mj-lt"/>
              </a:rPr>
              <a:t> and apply our middleware like so:</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protecting routes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23554" name="Picture 2" descr="guests should not be able to see submit form">
            <a:extLst>
              <a:ext uri="{FF2B5EF4-FFF2-40B4-BE49-F238E27FC236}">
                <a16:creationId xmlns:a16="http://schemas.microsoft.com/office/drawing/2014/main" id="{B343AE08-3095-0FA5-34D8-3FF776A87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00" y="2743200"/>
            <a:ext cx="7229400" cy="287186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303117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81783"/>
            <a:ext cx="8229600" cy="5358822"/>
          </a:xfrm>
        </p:spPr>
        <p:txBody>
          <a:bodyPr>
            <a:normAutofit/>
          </a:bodyPr>
          <a:lstStyle/>
          <a:p>
            <a:pPr algn="l"/>
            <a:r>
              <a:rPr lang="en-IN" sz="1800" b="0" i="0" dirty="0">
                <a:solidFill>
                  <a:srgbClr val="000000"/>
                </a:solidFill>
                <a:effectLst/>
                <a:latin typeface="+mj-lt"/>
              </a:rPr>
              <a:t>app/Http/Controllers/</a:t>
            </a:r>
            <a:r>
              <a:rPr lang="en-IN" sz="1800" b="0" i="0" dirty="0" err="1">
                <a:solidFill>
                  <a:srgbClr val="000000"/>
                </a:solidFill>
                <a:effectLst/>
                <a:latin typeface="+mj-lt"/>
              </a:rPr>
              <a:t>GamesController.php</a:t>
            </a:r>
            <a:endParaRPr lang="en-US" sz="1800" dirty="0">
              <a:solidFill>
                <a:srgbClr val="000000"/>
              </a:solidFill>
              <a:latin typeface="+mj-lt"/>
            </a:endParaRPr>
          </a:p>
          <a:p>
            <a:pPr algn="l"/>
            <a:r>
              <a:rPr lang="en-IN" sz="1800" b="0" i="0" dirty="0">
                <a:solidFill>
                  <a:srgbClr val="000000"/>
                </a:solidFill>
                <a:effectLst/>
                <a:latin typeface="+mj-lt"/>
              </a:rPr>
              <a:t>&lt;?</a:t>
            </a:r>
            <a:r>
              <a:rPr lang="en-IN" sz="1800" b="0" i="0" dirty="0" err="1">
                <a:solidFill>
                  <a:srgbClr val="000000"/>
                </a:solidFill>
                <a:effectLst/>
                <a:latin typeface="+mj-lt"/>
              </a:rPr>
              <a:t>php</a:t>
            </a:r>
            <a:endParaRPr lang="en-IN" sz="1800" b="0" i="0" dirty="0">
              <a:solidFill>
                <a:srgbClr val="000000"/>
              </a:solidFill>
              <a:effectLst/>
              <a:latin typeface="+mj-lt"/>
            </a:endParaRPr>
          </a:p>
          <a:p>
            <a:pPr algn="l"/>
            <a:r>
              <a:rPr lang="en-IN" sz="1800" b="0" i="0" dirty="0">
                <a:solidFill>
                  <a:srgbClr val="000000"/>
                </a:solidFill>
                <a:effectLst/>
                <a:latin typeface="+mj-lt"/>
              </a:rPr>
              <a:t>namespace App\Http\Controllers;</a:t>
            </a:r>
          </a:p>
          <a:p>
            <a:pPr algn="l"/>
            <a:r>
              <a:rPr lang="en-IN" sz="1800" b="0" i="0" dirty="0">
                <a:solidFill>
                  <a:srgbClr val="000000"/>
                </a:solidFill>
                <a:effectLst/>
                <a:latin typeface="+mj-lt"/>
              </a:rPr>
              <a:t>use Illuminate\Http\Request;</a:t>
            </a:r>
          </a:p>
          <a:p>
            <a:pPr algn="l"/>
            <a:r>
              <a:rPr lang="en-IN" sz="1800" b="0" i="0" dirty="0">
                <a:solidFill>
                  <a:srgbClr val="000000"/>
                </a:solidFill>
                <a:effectLst/>
                <a:latin typeface="+mj-lt"/>
              </a:rPr>
              <a:t>use App\Game;</a:t>
            </a:r>
          </a:p>
          <a:p>
            <a:pPr algn="l"/>
            <a:r>
              <a:rPr lang="en-IN" sz="1800" b="0" i="0" dirty="0">
                <a:solidFill>
                  <a:srgbClr val="000000"/>
                </a:solidFill>
                <a:effectLst/>
                <a:latin typeface="+mj-lt"/>
              </a:rPr>
              <a:t>class </a:t>
            </a:r>
            <a:r>
              <a:rPr lang="en-IN" sz="1800" b="0" i="0" dirty="0" err="1">
                <a:solidFill>
                  <a:srgbClr val="000000"/>
                </a:solidFill>
                <a:effectLst/>
                <a:latin typeface="+mj-lt"/>
              </a:rPr>
              <a:t>GamesController</a:t>
            </a:r>
            <a:r>
              <a:rPr lang="en-IN" sz="1800" b="0" i="0" dirty="0">
                <a:solidFill>
                  <a:srgbClr val="000000"/>
                </a:solidFill>
                <a:effectLst/>
                <a:latin typeface="+mj-lt"/>
              </a:rPr>
              <a:t> extends Controller</a:t>
            </a:r>
          </a:p>
          <a:p>
            <a:pPr algn="l"/>
            <a:r>
              <a:rPr lang="en-IN" sz="1800" b="0" i="0" dirty="0">
                <a:solidFill>
                  <a:srgbClr val="000000"/>
                </a:solidFill>
                <a:effectLst/>
                <a:latin typeface="+mj-lt"/>
              </a:rPr>
              <a:t>{</a:t>
            </a:r>
          </a:p>
          <a:p>
            <a:pPr algn="l"/>
            <a:r>
              <a:rPr lang="en-IN" sz="1800" b="0" i="0" dirty="0">
                <a:solidFill>
                  <a:srgbClr val="000000"/>
                </a:solidFill>
                <a:effectLst/>
                <a:latin typeface="+mj-lt"/>
              </a:rPr>
              <a:t>    public function __construct()</a:t>
            </a:r>
          </a:p>
          <a:p>
            <a:pPr algn="l"/>
            <a:r>
              <a:rPr lang="en-IN" sz="1800" b="0" i="0" dirty="0">
                <a:solidFill>
                  <a:srgbClr val="000000"/>
                </a:solidFill>
                <a:effectLst/>
                <a:latin typeface="+mj-lt"/>
              </a:rPr>
              <a:t>    {</a:t>
            </a:r>
          </a:p>
          <a:p>
            <a:pPr algn="l"/>
            <a:r>
              <a:rPr lang="en-IN" sz="1800" b="0" i="0" dirty="0">
                <a:solidFill>
                  <a:srgbClr val="000000"/>
                </a:solidFill>
                <a:effectLst/>
                <a:latin typeface="+mj-lt"/>
              </a:rPr>
              <a:t>        $this-&gt;middleware('auth');</a:t>
            </a:r>
          </a:p>
          <a:p>
            <a:pPr algn="l"/>
            <a:r>
              <a:rPr lang="en-IN" sz="1800" b="0" i="0" dirty="0">
                <a:solidFill>
                  <a:srgbClr val="000000"/>
                </a:solidFill>
                <a:effectLst/>
                <a:latin typeface="+mj-lt"/>
              </a:rPr>
              <a:t>    } </a:t>
            </a:r>
          </a:p>
          <a:p>
            <a:pPr algn="l"/>
            <a:r>
              <a:rPr lang="en-IN" sz="1800" b="0" i="0" dirty="0">
                <a:solidFill>
                  <a:srgbClr val="000000"/>
                </a:solidFill>
                <a:effectLst/>
                <a:latin typeface="+mj-lt"/>
              </a:rPr>
              <a:t>   public function index()</a:t>
            </a:r>
          </a:p>
          <a:p>
            <a:pPr algn="l"/>
            <a:r>
              <a:rPr lang="en-IN" sz="1800" b="0" i="0" dirty="0">
                <a:solidFill>
                  <a:srgbClr val="000000"/>
                </a:solidFill>
                <a:effectLst/>
                <a:latin typeface="+mj-lt"/>
              </a:rPr>
              <a:t>    {</a:t>
            </a:r>
          </a:p>
          <a:p>
            <a:pPr algn="l"/>
            <a:r>
              <a:rPr lang="en-IN" sz="1800" b="0" i="0" dirty="0">
                <a:solidFill>
                  <a:srgbClr val="000000"/>
                </a:solidFill>
                <a:effectLst/>
                <a:latin typeface="+mj-lt"/>
              </a:rPr>
              <a:t>        $games = Game::latest()-&gt;get();</a:t>
            </a:r>
          </a:p>
          <a:p>
            <a:pPr algn="l"/>
            <a:r>
              <a:rPr lang="en-IN" sz="1800" b="0" i="0" dirty="0">
                <a:solidFill>
                  <a:srgbClr val="000000"/>
                </a:solidFill>
                <a:effectLst/>
                <a:latin typeface="+mj-lt"/>
              </a:rPr>
              <a:t>        return view('</a:t>
            </a:r>
            <a:r>
              <a:rPr lang="en-IN" sz="1800" b="0" i="0" dirty="0" err="1">
                <a:solidFill>
                  <a:srgbClr val="000000"/>
                </a:solidFill>
                <a:effectLst/>
                <a:latin typeface="+mj-lt"/>
              </a:rPr>
              <a:t>games.index</a:t>
            </a:r>
            <a:r>
              <a:rPr lang="en-IN" sz="1800" b="0" i="0" dirty="0">
                <a:solidFill>
                  <a:srgbClr val="000000"/>
                </a:solidFill>
                <a:effectLst/>
                <a:latin typeface="+mj-lt"/>
              </a:rPr>
              <a:t>', ['games' =&gt; $games]);</a:t>
            </a:r>
          </a:p>
          <a:p>
            <a:pPr algn="l"/>
            <a:r>
              <a:rPr lang="en-IN" sz="1800" b="0" i="0" dirty="0">
                <a:solidFill>
                  <a:srgbClr val="000000"/>
                </a:solidFill>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protecting routes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017053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l">
              <a:buNone/>
            </a:pPr>
            <a:r>
              <a:rPr lang="en-US" sz="1800" i="0" dirty="0">
                <a:solidFill>
                  <a:srgbClr val="000000"/>
                </a:solidFill>
                <a:effectLst/>
                <a:latin typeface="+mj-lt"/>
              </a:rPr>
              <a:t> public function show(Game $game)</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        return view('</a:t>
            </a:r>
            <a:r>
              <a:rPr lang="en-US" sz="1800" i="0" dirty="0" err="1">
                <a:solidFill>
                  <a:srgbClr val="000000"/>
                </a:solidFill>
                <a:effectLst/>
                <a:latin typeface="+mj-lt"/>
              </a:rPr>
              <a:t>games.show</a:t>
            </a:r>
            <a:r>
              <a:rPr lang="en-US" sz="1800" i="0" dirty="0">
                <a:solidFill>
                  <a:srgbClr val="000000"/>
                </a:solidFill>
                <a:effectLst/>
                <a:latin typeface="+mj-lt"/>
              </a:rPr>
              <a:t>', ['game' =&gt; $game]);</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public function create()</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        return view('</a:t>
            </a:r>
            <a:r>
              <a:rPr lang="en-US" sz="1800" i="0" dirty="0" err="1">
                <a:solidFill>
                  <a:srgbClr val="000000"/>
                </a:solidFill>
                <a:effectLst/>
                <a:latin typeface="+mj-lt"/>
              </a:rPr>
              <a:t>games.create</a:t>
            </a:r>
            <a:r>
              <a:rPr lang="en-US" sz="1800" i="0" dirty="0">
                <a:solidFill>
                  <a:srgbClr val="000000"/>
                </a:solidFill>
                <a:effectLst/>
                <a:latin typeface="+mj-lt"/>
              </a:rPr>
              <a:t>');</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    public function store()</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        $this-&gt;validate(request(), [</a:t>
            </a:r>
          </a:p>
          <a:p>
            <a:pPr marL="0" indent="0" algn="l">
              <a:buNone/>
            </a:pPr>
            <a:r>
              <a:rPr lang="en-US" sz="1800" i="0" dirty="0">
                <a:solidFill>
                  <a:srgbClr val="000000"/>
                </a:solidFill>
                <a:effectLst/>
                <a:latin typeface="+mj-lt"/>
              </a:rPr>
              <a:t>            'title' =&gt; '</a:t>
            </a:r>
            <a:r>
              <a:rPr lang="en-US" sz="1800" i="0" dirty="0" err="1">
                <a:solidFill>
                  <a:srgbClr val="000000"/>
                </a:solidFill>
                <a:effectLst/>
                <a:latin typeface="+mj-lt"/>
              </a:rPr>
              <a:t>required|unique:games</a:t>
            </a:r>
            <a:r>
              <a:rPr lang="en-US" sz="1800" i="0" dirty="0">
                <a:solidFill>
                  <a:srgbClr val="000000"/>
                </a:solidFill>
                <a:effectLst/>
                <a:latin typeface="+mj-lt"/>
              </a:rPr>
              <a:t>',</a:t>
            </a:r>
          </a:p>
          <a:p>
            <a:pPr marL="0" indent="0" algn="l">
              <a:buNone/>
            </a:pPr>
            <a:r>
              <a:rPr lang="en-US" sz="1800" i="0" dirty="0">
                <a:solidFill>
                  <a:srgbClr val="000000"/>
                </a:solidFill>
                <a:effectLst/>
                <a:latin typeface="+mj-lt"/>
              </a:rPr>
              <a:t>            'publisher' =&gt; 'required',</a:t>
            </a:r>
          </a:p>
          <a:p>
            <a:pPr marL="0" indent="0" algn="l">
              <a:buNone/>
            </a:pPr>
            <a:r>
              <a:rPr lang="en-US" sz="1800" i="0" dirty="0">
                <a:solidFill>
                  <a:srgbClr val="000000"/>
                </a:solidFill>
                <a:effectLst/>
                <a:latin typeface="+mj-lt"/>
              </a:rPr>
              <a:t>            '</a:t>
            </a:r>
            <a:r>
              <a:rPr lang="en-US" sz="1800" i="0" dirty="0" err="1">
                <a:solidFill>
                  <a:srgbClr val="000000"/>
                </a:solidFill>
                <a:effectLst/>
                <a:latin typeface="+mj-lt"/>
              </a:rPr>
              <a:t>releasedate</a:t>
            </a:r>
            <a:r>
              <a:rPr lang="en-US" sz="1800" i="0" dirty="0">
                <a:solidFill>
                  <a:srgbClr val="000000"/>
                </a:solidFill>
                <a:effectLst/>
                <a:latin typeface="+mj-lt"/>
              </a:rPr>
              <a:t>' =&gt; 'required',</a:t>
            </a:r>
          </a:p>
          <a:p>
            <a:pPr marL="0" indent="0" algn="l">
              <a:buNone/>
            </a:pPr>
            <a:r>
              <a:rPr lang="en-US" sz="1800" i="0" dirty="0">
                <a:solidFill>
                  <a:srgbClr val="000000"/>
                </a:solidFill>
                <a:effectLst/>
                <a:latin typeface="+mj-lt"/>
              </a:rPr>
              <a:t>            'image' =&gt; 'required',</a:t>
            </a:r>
          </a:p>
          <a:p>
            <a:pPr marL="0" indent="0" algn="l">
              <a:buNone/>
            </a:pPr>
            <a:r>
              <a:rPr lang="en-US" sz="1800" i="0" dirty="0">
                <a:solidFill>
                  <a:srgbClr val="000000"/>
                </a:solidFill>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protecting routes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469818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710" y="2057400"/>
            <a:ext cx="8229600" cy="5358822"/>
          </a:xfrm>
        </p:spPr>
        <p:txBody>
          <a:bodyPr>
            <a:noAutofit/>
          </a:bodyPr>
          <a:lstStyle/>
          <a:p>
            <a:pPr marL="0" indent="0" algn="l">
              <a:buNone/>
            </a:pPr>
            <a:r>
              <a:rPr lang="en-US" sz="1800" i="0" dirty="0">
                <a:solidFill>
                  <a:srgbClr val="000000"/>
                </a:solidFill>
                <a:effectLst/>
                <a:latin typeface="+mj-lt"/>
              </a:rPr>
              <a:t> $game = new Game;</a:t>
            </a:r>
          </a:p>
          <a:p>
            <a:pPr marL="0" indent="0" algn="l">
              <a:buNone/>
            </a:pPr>
            <a:r>
              <a:rPr lang="en-US" sz="1800" i="0" dirty="0">
                <a:solidFill>
                  <a:srgbClr val="000000"/>
                </a:solidFill>
                <a:effectLst/>
                <a:latin typeface="+mj-lt"/>
              </a:rPr>
              <a:t>        $game-&gt;title = request('title');</a:t>
            </a:r>
          </a:p>
          <a:p>
            <a:pPr marL="0" indent="0" algn="l">
              <a:buNone/>
            </a:pPr>
            <a:r>
              <a:rPr lang="en-US" sz="1800" i="0" dirty="0">
                <a:solidFill>
                  <a:srgbClr val="000000"/>
                </a:solidFill>
                <a:effectLst/>
                <a:latin typeface="+mj-lt"/>
              </a:rPr>
              <a:t>        $game-&gt;publisher = request('publisher');</a:t>
            </a:r>
          </a:p>
          <a:p>
            <a:pPr marL="0" indent="0" algn="l">
              <a:buNone/>
            </a:pPr>
            <a:r>
              <a:rPr lang="en-US" sz="1800" i="0" dirty="0">
                <a:solidFill>
                  <a:srgbClr val="000000"/>
                </a:solidFill>
                <a:effectLst/>
                <a:latin typeface="+mj-lt"/>
              </a:rPr>
              <a:t>        $game-&gt;</a:t>
            </a:r>
            <a:r>
              <a:rPr lang="en-US" sz="1800" i="0" dirty="0" err="1">
                <a:solidFill>
                  <a:srgbClr val="000000"/>
                </a:solidFill>
                <a:effectLst/>
                <a:latin typeface="+mj-lt"/>
              </a:rPr>
              <a:t>releasedate</a:t>
            </a:r>
            <a:r>
              <a:rPr lang="en-US" sz="1800" i="0" dirty="0">
                <a:solidFill>
                  <a:srgbClr val="000000"/>
                </a:solidFill>
                <a:effectLst/>
                <a:latin typeface="+mj-lt"/>
              </a:rPr>
              <a:t> = request('</a:t>
            </a:r>
            <a:r>
              <a:rPr lang="en-US" sz="1800" i="0" dirty="0" err="1">
                <a:solidFill>
                  <a:srgbClr val="000000"/>
                </a:solidFill>
                <a:effectLst/>
                <a:latin typeface="+mj-lt"/>
              </a:rPr>
              <a:t>releasedate</a:t>
            </a:r>
            <a:r>
              <a:rPr lang="en-US" sz="1800" i="0" dirty="0">
                <a:solidFill>
                  <a:srgbClr val="000000"/>
                </a:solidFill>
                <a:effectLst/>
                <a:latin typeface="+mj-lt"/>
              </a:rPr>
              <a:t>');</a:t>
            </a:r>
          </a:p>
          <a:p>
            <a:pPr marL="0" indent="0" algn="l">
              <a:buNone/>
            </a:pPr>
            <a:r>
              <a:rPr lang="en-US" sz="1800" i="0" dirty="0">
                <a:solidFill>
                  <a:srgbClr val="000000"/>
                </a:solidFill>
                <a:effectLst/>
                <a:latin typeface="+mj-lt"/>
              </a:rPr>
              <a:t>        $game-&gt;image = request()-&gt;file('image')-&gt;store('public/images');</a:t>
            </a:r>
          </a:p>
          <a:p>
            <a:pPr marL="0" indent="0" algn="l">
              <a:buNone/>
            </a:pPr>
            <a:r>
              <a:rPr lang="en-US" sz="1800" i="0" dirty="0">
                <a:solidFill>
                  <a:srgbClr val="000000"/>
                </a:solidFill>
                <a:effectLst/>
                <a:latin typeface="+mj-lt"/>
              </a:rPr>
              <a:t>        $game-&gt;</a:t>
            </a:r>
            <a:r>
              <a:rPr lang="en-US" sz="1800" i="0" dirty="0" err="1">
                <a:solidFill>
                  <a:srgbClr val="000000"/>
                </a:solidFill>
                <a:effectLst/>
                <a:latin typeface="+mj-lt"/>
              </a:rPr>
              <a:t>user_id</a:t>
            </a:r>
            <a:r>
              <a:rPr lang="en-US" sz="1800" i="0" dirty="0">
                <a:solidFill>
                  <a:srgbClr val="000000"/>
                </a:solidFill>
                <a:effectLst/>
                <a:latin typeface="+mj-lt"/>
              </a:rPr>
              <a:t> = auth()-&gt;id();</a:t>
            </a:r>
          </a:p>
          <a:p>
            <a:pPr marL="0" indent="0" algn="l">
              <a:buNone/>
            </a:pPr>
            <a:r>
              <a:rPr lang="en-US" sz="1800" i="0" dirty="0">
                <a:solidFill>
                  <a:srgbClr val="000000"/>
                </a:solidFill>
                <a:effectLst/>
                <a:latin typeface="+mj-lt"/>
              </a:rPr>
              <a:t>        $game-&gt;save();</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        return redirect('/games');</a:t>
            </a:r>
          </a:p>
          <a:p>
            <a:pPr marL="0" indent="0" algn="l">
              <a:buNone/>
            </a:pPr>
            <a:r>
              <a:rPr lang="en-US" sz="1800" i="0" dirty="0">
                <a:solidFill>
                  <a:srgbClr val="000000"/>
                </a:solidFill>
                <a:effectLst/>
                <a:latin typeface="+mj-lt"/>
              </a:rPr>
              <a:t>    }</a:t>
            </a:r>
          </a:p>
          <a:p>
            <a:pPr marL="0" indent="0" algn="l">
              <a:buNone/>
            </a:pPr>
            <a:r>
              <a:rPr lang="en-US" sz="1800" i="0" dirty="0">
                <a:solidFill>
                  <a:srgbClr val="000000"/>
                </a:solidFill>
                <a:effectLst/>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protecting routes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222952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l">
              <a:buNone/>
            </a:pPr>
            <a:r>
              <a:rPr lang="en-US" sz="1800" i="0" dirty="0">
                <a:solidFill>
                  <a:srgbClr val="000000"/>
                </a:solidFill>
                <a:effectLst/>
                <a:latin typeface="+mj-lt"/>
              </a:rPr>
              <a:t>Laravel form requests are special classes that extend the functionality of regular request classes, enabling advanced validation features. Form requests also help to keep your controller actions a lot cleaner, because you can move all your validation logic to the form request class. Another benefit is that it allows you to filter requests before they reach your controller actions.</a:t>
            </a:r>
          </a:p>
          <a:p>
            <a:pPr marL="0" indent="0" algn="l">
              <a:buNone/>
            </a:pPr>
            <a:endParaRPr lang="en-US" sz="1800" i="0" dirty="0">
              <a:solidFill>
                <a:srgbClr val="000000"/>
              </a:solidFill>
              <a:effectLst/>
              <a:latin typeface="+mj-lt"/>
            </a:endParaRPr>
          </a:p>
          <a:p>
            <a:pPr marL="0" indent="0" algn="l">
              <a:buNone/>
            </a:pPr>
            <a:r>
              <a:rPr lang="en-US" sz="1800" i="0" dirty="0">
                <a:solidFill>
                  <a:srgbClr val="000000"/>
                </a:solidFill>
                <a:effectLst/>
                <a:latin typeface="+mj-lt"/>
              </a:rPr>
              <a:t>It’s always a good idea to put a password confirmation field in your forms since the password is a masked field and the user would never know if they made a typing mistake while filling out the password.</a:t>
            </a:r>
          </a:p>
          <a:p>
            <a:pPr marL="0" indent="0" algn="l">
              <a:buNone/>
            </a:pPr>
            <a:endParaRPr lang="en-US" sz="1800" i="0" dirty="0">
              <a:solidFill>
                <a:srgbClr val="000000"/>
              </a:solidFill>
              <a:effectLst/>
              <a:latin typeface="+mj-lt"/>
            </a:endParaRPr>
          </a:p>
          <a:p>
            <a:pPr marL="0" indent="0" algn="l">
              <a:buNone/>
            </a:pPr>
            <a:r>
              <a:rPr lang="en-US" sz="1800" i="0" dirty="0">
                <a:solidFill>
                  <a:srgbClr val="000000"/>
                </a:solidFill>
                <a:effectLst/>
                <a:latin typeface="+mj-lt"/>
              </a:rPr>
              <a:t>On the backend validation, you just need to use the confirmed validation rule for your password field.</a:t>
            </a:r>
          </a:p>
          <a:p>
            <a:pPr marL="0" indent="0" algn="l">
              <a:buNone/>
            </a:pPr>
            <a:r>
              <a:rPr lang="en-US" sz="1800" b="1" i="0" dirty="0">
                <a:solidFill>
                  <a:schemeClr val="accent1"/>
                </a:solidFill>
                <a:effectLst/>
                <a:latin typeface="+mj-lt"/>
              </a:rPr>
              <a:t>$request-&gt;validate([</a:t>
            </a:r>
          </a:p>
          <a:p>
            <a:pPr marL="0" indent="0" algn="l">
              <a:buNone/>
            </a:pPr>
            <a:r>
              <a:rPr lang="en-US" sz="1800" b="1" i="0" dirty="0">
                <a:solidFill>
                  <a:schemeClr val="accent1"/>
                </a:solidFill>
                <a:effectLst/>
                <a:latin typeface="+mj-lt"/>
              </a:rPr>
              <a:t>    'password' =&gt; 'required|confirmed|min:6'</a:t>
            </a:r>
          </a:p>
          <a:p>
            <a:pPr marL="0" indent="0" algn="l">
              <a:buNone/>
            </a:pPr>
            <a:r>
              <a:rPr lang="en-US" sz="1800" b="1" i="0" dirty="0">
                <a:solidFill>
                  <a:schemeClr val="accent1"/>
                </a:solidFill>
                <a:effectLst/>
                <a:latin typeface="+mj-lt"/>
              </a:rPr>
              <a:t>]);</a:t>
            </a:r>
          </a:p>
          <a:p>
            <a:pPr marL="0" indent="0" algn="l">
              <a:buNone/>
            </a:pPr>
            <a:r>
              <a:rPr lang="en-US" sz="1800" i="0" dirty="0">
                <a:solidFill>
                  <a:srgbClr val="000000"/>
                </a:solidFill>
                <a:effectLst/>
                <a:latin typeface="+mj-lt"/>
              </a:rPr>
              <a:t>Also in your HTML, you need to make sure the password field used to input confirmation from the user must be named </a:t>
            </a:r>
            <a:r>
              <a:rPr lang="en-US" sz="1800" i="0" dirty="0" err="1">
                <a:solidFill>
                  <a:srgbClr val="000000"/>
                </a:solidFill>
                <a:effectLst/>
                <a:latin typeface="+mj-lt"/>
              </a:rPr>
              <a:t>password_confirmation</a:t>
            </a:r>
            <a:r>
              <a:rPr lang="en-US" sz="1800" i="0" dirty="0">
                <a:solidFill>
                  <a:srgbClr val="000000"/>
                </a:solidFill>
                <a:effectLst/>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Password Confirmation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6939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91651"/>
            <a:ext cx="8229600" cy="5358822"/>
          </a:xfrm>
        </p:spPr>
        <p:txBody>
          <a:bodyPr>
            <a:noAutofit/>
          </a:bodyPr>
          <a:lstStyle/>
          <a:p>
            <a:pPr marL="0" indent="0" algn="l">
              <a:buNone/>
            </a:pPr>
            <a:r>
              <a:rPr lang="en-US" sz="1800" b="1" i="0" dirty="0">
                <a:solidFill>
                  <a:schemeClr val="accent6">
                    <a:lumMod val="50000"/>
                  </a:schemeClr>
                </a:solidFill>
                <a:effectLst/>
                <a:latin typeface="+mj-lt"/>
              </a:rPr>
              <a:t>&lt;input id="password" type="password" name="</a:t>
            </a:r>
            <a:r>
              <a:rPr lang="en-US" sz="1800" b="1" i="0" dirty="0" err="1">
                <a:solidFill>
                  <a:schemeClr val="accent6">
                    <a:lumMod val="50000"/>
                  </a:schemeClr>
                </a:solidFill>
                <a:effectLst/>
                <a:latin typeface="+mj-lt"/>
              </a:rPr>
              <a:t>password_confirmation</a:t>
            </a:r>
            <a:r>
              <a:rPr lang="en-US" sz="1800" b="1" i="0" dirty="0">
                <a:solidFill>
                  <a:schemeClr val="accent6">
                    <a:lumMod val="50000"/>
                  </a:schemeClr>
                </a:solidFill>
                <a:effectLst/>
                <a:latin typeface="+mj-lt"/>
              </a:rPr>
              <a:t>" required&gt;</a:t>
            </a:r>
          </a:p>
          <a:p>
            <a:pPr marL="0" indent="0" algn="l">
              <a:buNone/>
            </a:pPr>
            <a:endParaRPr lang="en-US" sz="1800" i="0" dirty="0">
              <a:solidFill>
                <a:srgbClr val="000000"/>
              </a:solidFill>
              <a:effectLst/>
              <a:latin typeface="+mj-lt"/>
            </a:endParaRPr>
          </a:p>
          <a:p>
            <a:pPr marL="0" indent="0" algn="l">
              <a:buNone/>
            </a:pPr>
            <a:r>
              <a:rPr lang="en-US" sz="1800" i="0" dirty="0">
                <a:solidFill>
                  <a:srgbClr val="000000"/>
                </a:solidFill>
                <a:effectLst/>
                <a:latin typeface="+mj-lt"/>
              </a:rPr>
              <a:t>Bootstrap </a:t>
            </a:r>
            <a:r>
              <a:rPr lang="en-US" sz="1800" i="0" dirty="0" err="1">
                <a:solidFill>
                  <a:srgbClr val="000000"/>
                </a:solidFill>
                <a:effectLst/>
                <a:latin typeface="+mj-lt"/>
              </a:rPr>
              <a:t>FrontEnd</a:t>
            </a:r>
            <a:r>
              <a:rPr lang="en-US" sz="1800" i="0" dirty="0">
                <a:solidFill>
                  <a:srgbClr val="000000"/>
                </a:solidFill>
                <a:effectLst/>
                <a:latin typeface="+mj-lt"/>
              </a:rPr>
              <a:t> Code for Laravel Password and Confirm Password Validation</a:t>
            </a:r>
          </a:p>
          <a:p>
            <a:pPr marL="0" indent="0" algn="l">
              <a:buNone/>
            </a:pPr>
            <a:r>
              <a:rPr lang="en-US" sz="1800" i="0" dirty="0">
                <a:solidFill>
                  <a:srgbClr val="000000"/>
                </a:solidFill>
                <a:effectLst/>
                <a:latin typeface="+mj-lt"/>
              </a:rPr>
              <a:t>Here is the bootstrap form code that includes both the fields and also displays an error when the validation fails.</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Password Confirmation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pic>
        <p:nvPicPr>
          <p:cNvPr id="31746" name="Picture 2" descr="Password and Confirm Password Validation in Laravel - TechvBlogs">
            <a:extLst>
              <a:ext uri="{FF2B5EF4-FFF2-40B4-BE49-F238E27FC236}">
                <a16:creationId xmlns:a16="http://schemas.microsoft.com/office/drawing/2014/main" id="{91B86FCD-FC82-1025-9DB2-CF82CE0E1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439436"/>
            <a:ext cx="6737774" cy="24396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450642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BA06D7-AECB-4049-ACAB-82AB9629AB8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sp>
        <p:nvSpPr>
          <p:cNvPr id="7" name="Title 1"/>
          <p:cNvSpPr txBox="1">
            <a:spLocks/>
          </p:cNvSpPr>
          <p:nvPr/>
        </p:nvSpPr>
        <p:spPr>
          <a:xfrm>
            <a:off x="1371600" y="38100"/>
            <a:ext cx="7772399" cy="628645"/>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371600" y="803998"/>
            <a:ext cx="7162800" cy="415498"/>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100" b="1" dirty="0"/>
              <a:t>UNIT-V: </a:t>
            </a:r>
            <a:r>
              <a:rPr lang="en-US" sz="2100" b="1" dirty="0"/>
              <a:t>Deployment Laravel application to production</a:t>
            </a:r>
            <a:endParaRPr lang="en-IN" sz="2100" b="1" dirty="0"/>
          </a:p>
        </p:txBody>
      </p:sp>
      <p:graphicFrame>
        <p:nvGraphicFramePr>
          <p:cNvPr id="23" name="Diagram 22">
            <a:extLst>
              <a:ext uri="{FF2B5EF4-FFF2-40B4-BE49-F238E27FC236}">
                <a16:creationId xmlns:a16="http://schemas.microsoft.com/office/drawing/2014/main" id="{5BD0C95D-4009-4941-AFEE-6336F152559B}"/>
              </a:ext>
            </a:extLst>
          </p:cNvPr>
          <p:cNvGraphicFramePr/>
          <p:nvPr/>
        </p:nvGraphicFramePr>
        <p:xfrm>
          <a:off x="1143000" y="1561158"/>
          <a:ext cx="7822777" cy="3087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E:\Master Folder 2017-18\Approved Logo by BOG\NIET logo_.png">
            <a:extLst>
              <a:ext uri="{FF2B5EF4-FFF2-40B4-BE49-F238E27FC236}">
                <a16:creationId xmlns:a16="http://schemas.microsoft.com/office/drawing/2014/main" id="{39E52495-BEA0-572F-17FE-B900EBE60650}"/>
              </a:ext>
            </a:extLst>
          </p:cNvPr>
          <p:cNvPicPr/>
          <p:nvPr/>
        </p:nvPicPr>
        <p:blipFill>
          <a:blip r:embed="rId8"/>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003535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80090"/>
            <a:ext cx="8534400" cy="5358822"/>
          </a:xfrm>
        </p:spPr>
        <p:txBody>
          <a:bodyPr>
            <a:noAutofit/>
          </a:bodyPr>
          <a:lstStyle/>
          <a:p>
            <a:pPr marL="0" indent="0" algn="l">
              <a:buNone/>
            </a:pPr>
            <a:r>
              <a:rPr lang="en-US" sz="1800" i="0" dirty="0">
                <a:solidFill>
                  <a:schemeClr val="accent6">
                    <a:lumMod val="50000"/>
                  </a:schemeClr>
                </a:solidFill>
                <a:effectLst/>
                <a:latin typeface="+mj-lt"/>
              </a:rPr>
              <a:t>&lt;div class="form-group row"&gt;</a:t>
            </a:r>
          </a:p>
          <a:p>
            <a:pPr marL="0" indent="0" algn="l">
              <a:buNone/>
            </a:pPr>
            <a:r>
              <a:rPr lang="en-US" sz="1800" i="0" dirty="0">
                <a:solidFill>
                  <a:schemeClr val="accent6">
                    <a:lumMod val="50000"/>
                  </a:schemeClr>
                </a:solidFill>
                <a:effectLst/>
                <a:latin typeface="+mj-lt"/>
              </a:rPr>
              <a:t>    &lt;label for="password" class="col-md-4 col-form-label text-md-right"&gt;Password&lt;/label&gt;</a:t>
            </a:r>
          </a:p>
          <a:p>
            <a:pPr marL="0" indent="0" algn="l">
              <a:buNone/>
            </a:pPr>
            <a:r>
              <a:rPr lang="en-US" sz="1800" i="0" dirty="0">
                <a:solidFill>
                  <a:schemeClr val="accent6">
                    <a:lumMod val="50000"/>
                  </a:schemeClr>
                </a:solidFill>
                <a:effectLst/>
                <a:latin typeface="+mj-lt"/>
              </a:rPr>
              <a:t>    &lt;div class="col-md-6"&gt;</a:t>
            </a:r>
          </a:p>
          <a:p>
            <a:pPr marL="0" indent="0" algn="l">
              <a:buNone/>
            </a:pPr>
            <a:r>
              <a:rPr lang="en-US" sz="1800" i="0" dirty="0">
                <a:solidFill>
                  <a:schemeClr val="accent6">
                    <a:lumMod val="50000"/>
                  </a:schemeClr>
                </a:solidFill>
                <a:effectLst/>
                <a:latin typeface="+mj-lt"/>
              </a:rPr>
              <a:t>        &lt;input id="password" type="password" class="form-control @error('password') is-invalid @enderror" name="password" required autocomplete="current-password"&gt;</a:t>
            </a:r>
          </a:p>
          <a:p>
            <a:pPr marL="0" indent="0" algn="l">
              <a:buNone/>
            </a:pPr>
            <a:r>
              <a:rPr lang="en-US" sz="1800" i="0" dirty="0">
                <a:solidFill>
                  <a:schemeClr val="accent6">
                    <a:lumMod val="50000"/>
                  </a:schemeClr>
                </a:solidFill>
                <a:effectLst/>
                <a:latin typeface="+mj-lt"/>
              </a:rPr>
              <a:t>        @error('password')</a:t>
            </a:r>
          </a:p>
          <a:p>
            <a:pPr marL="0" indent="0" algn="l">
              <a:buNone/>
            </a:pPr>
            <a:r>
              <a:rPr lang="en-US" sz="1800" i="0" dirty="0">
                <a:solidFill>
                  <a:schemeClr val="accent6">
                    <a:lumMod val="50000"/>
                  </a:schemeClr>
                </a:solidFill>
                <a:effectLst/>
                <a:latin typeface="+mj-lt"/>
              </a:rPr>
              <a:t>            &lt;span class="invalid-feedback" role="alert"&gt;</a:t>
            </a:r>
          </a:p>
          <a:p>
            <a:pPr marL="0" indent="0" algn="l">
              <a:buNone/>
            </a:pPr>
            <a:r>
              <a:rPr lang="en-US" sz="1800" i="0" dirty="0">
                <a:solidFill>
                  <a:schemeClr val="accent6">
                    <a:lumMod val="50000"/>
                  </a:schemeClr>
                </a:solidFill>
                <a:effectLst/>
                <a:latin typeface="+mj-lt"/>
              </a:rPr>
              <a:t>                &lt;strong&gt;{{ $message }}&lt;/strong&gt;</a:t>
            </a:r>
          </a:p>
          <a:p>
            <a:pPr marL="0" indent="0" algn="l">
              <a:buNone/>
            </a:pPr>
            <a:r>
              <a:rPr lang="en-US" sz="1800" i="0" dirty="0">
                <a:solidFill>
                  <a:schemeClr val="accent6">
                    <a:lumMod val="50000"/>
                  </a:schemeClr>
                </a:solidFill>
                <a:effectLst/>
                <a:latin typeface="+mj-lt"/>
              </a:rPr>
              <a:t>            &lt;/span&gt;</a:t>
            </a:r>
          </a:p>
          <a:p>
            <a:pPr marL="0" indent="0" algn="l">
              <a:buNone/>
            </a:pPr>
            <a:r>
              <a:rPr lang="en-US" sz="1800" i="0" dirty="0">
                <a:solidFill>
                  <a:schemeClr val="accent6">
                    <a:lumMod val="50000"/>
                  </a:schemeClr>
                </a:solidFill>
                <a:effectLst/>
                <a:latin typeface="+mj-lt"/>
              </a:rPr>
              <a:t>        @enderror</a:t>
            </a:r>
          </a:p>
          <a:p>
            <a:pPr marL="0" indent="0" algn="l">
              <a:buNone/>
            </a:pPr>
            <a:r>
              <a:rPr lang="en-US" sz="1800" i="0" dirty="0">
                <a:solidFill>
                  <a:schemeClr val="accent6">
                    <a:lumMod val="50000"/>
                  </a:schemeClr>
                </a:solidFill>
                <a:effectLst/>
                <a:latin typeface="+mj-lt"/>
              </a:rPr>
              <a:t>    &lt;/div&gt;</a:t>
            </a:r>
          </a:p>
          <a:p>
            <a:pPr marL="0" indent="0" algn="l">
              <a:buNone/>
            </a:pPr>
            <a:r>
              <a:rPr lang="en-US" sz="1800" i="0" dirty="0">
                <a:solidFill>
                  <a:schemeClr val="accent6">
                    <a:lumMod val="50000"/>
                  </a:schemeClr>
                </a:solidFill>
                <a:effectLst/>
                <a:latin typeface="+mj-lt"/>
              </a:rPr>
              <a:t>&lt;/div&gt;</a:t>
            </a:r>
          </a:p>
          <a:p>
            <a:pPr marL="0" indent="0" algn="l">
              <a:buNone/>
            </a:pPr>
            <a:r>
              <a:rPr lang="en-US" sz="1800" i="0" dirty="0">
                <a:solidFill>
                  <a:schemeClr val="accent6">
                    <a:lumMod val="50000"/>
                  </a:schemeClr>
                </a:solidFill>
                <a:effectLst/>
                <a:latin typeface="+mj-lt"/>
              </a:rPr>
              <a:t>&lt;div class="form-group row"&gt;</a:t>
            </a:r>
          </a:p>
          <a:p>
            <a:pPr marL="0" indent="0" algn="l">
              <a:buNone/>
            </a:pPr>
            <a:r>
              <a:rPr lang="en-US" sz="1800" i="0" dirty="0">
                <a:solidFill>
                  <a:schemeClr val="accent6">
                    <a:lumMod val="50000"/>
                  </a:schemeClr>
                </a:solidFill>
                <a:effectLst/>
                <a:latin typeface="+mj-lt"/>
              </a:rPr>
              <a:t>    &lt;label for="password" class="col-md-4 col-form-label text-md-right"&gt;Confirm Password&lt;/label&gt;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Password Confirmation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598381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67" y="1181783"/>
            <a:ext cx="8229600" cy="5358822"/>
          </a:xfrm>
        </p:spPr>
        <p:txBody>
          <a:bodyPr>
            <a:noAutofit/>
          </a:bodyPr>
          <a:lstStyle/>
          <a:p>
            <a:pPr marL="0" indent="0" algn="l">
              <a:buNone/>
            </a:pPr>
            <a:endParaRPr lang="en-US" sz="1800" i="0" dirty="0">
              <a:solidFill>
                <a:schemeClr val="accent6">
                  <a:lumMod val="50000"/>
                </a:schemeClr>
              </a:solidFill>
              <a:effectLst/>
              <a:latin typeface="Times New Roman" panose="02020603050405020304" pitchFamily="18" charset="0"/>
              <a:cs typeface="Times New Roman" panose="02020603050405020304" pitchFamily="18" charset="0"/>
            </a:endParaRPr>
          </a:p>
          <a:p>
            <a:pPr marL="0" indent="0" algn="l">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&lt;div class="col-md-6"&gt;</a:t>
            </a:r>
          </a:p>
          <a:p>
            <a:pPr marL="0" indent="0" algn="l">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&lt;input id="password" type="password" class="form-control @error('password') is-invalid @enderror" name="</a:t>
            </a:r>
            <a:r>
              <a:rPr lang="en-US" sz="1800" i="0" dirty="0" err="1">
                <a:solidFill>
                  <a:schemeClr val="accent6">
                    <a:lumMod val="50000"/>
                  </a:schemeClr>
                </a:solidFill>
                <a:effectLst/>
                <a:latin typeface="Times New Roman" panose="02020603050405020304" pitchFamily="18" charset="0"/>
                <a:cs typeface="Times New Roman" panose="02020603050405020304" pitchFamily="18" charset="0"/>
              </a:rPr>
              <a:t>password_confirmation</a:t>
            </a: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required autocomplete="current-password"&gt;</a:t>
            </a:r>
          </a:p>
          <a:p>
            <a:pPr marL="0" indent="0" algn="l">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    &lt;/div&gt;</a:t>
            </a:r>
          </a:p>
          <a:p>
            <a:pPr marL="0" indent="0" algn="l">
              <a:buNone/>
            </a:pPr>
            <a:r>
              <a:rPr lang="en-US" sz="1800" i="0" dirty="0">
                <a:solidFill>
                  <a:schemeClr val="accent6">
                    <a:lumMod val="50000"/>
                  </a:schemeClr>
                </a:solidFill>
                <a:effectLst/>
                <a:latin typeface="Times New Roman" panose="02020603050405020304" pitchFamily="18" charset="0"/>
                <a:cs typeface="Times New Roman" panose="02020603050405020304" pitchFamily="18" charset="0"/>
              </a:rPr>
              <a:t>&lt;/div&gt;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Password Confirmation</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614884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3186"/>
            <a:ext cx="8229600" cy="4525963"/>
          </a:xfrm>
        </p:spPr>
        <p:txBody>
          <a:bodyPr>
            <a:normAutofit/>
          </a:bodyPr>
          <a:lstStyle/>
          <a:p>
            <a:pPr algn="just"/>
            <a:r>
              <a:rPr lang="en-IN" sz="2000" b="1" dirty="0"/>
              <a:t>Topic </a:t>
            </a:r>
            <a:r>
              <a:rPr lang="en-IN" sz="2000" dirty="0"/>
              <a:t>:</a:t>
            </a:r>
            <a:r>
              <a:rPr lang="en-US" sz="2000" b="1" baseline="0" dirty="0"/>
              <a:t>social &amp; other authentication methods</a:t>
            </a:r>
            <a:endParaRPr lang="en-IN" sz="2000" b="1" dirty="0"/>
          </a:p>
          <a:p>
            <a:pPr lvl="0" algn="just"/>
            <a:r>
              <a:rPr lang="en-US" sz="1800" b="0" i="0" dirty="0">
                <a:solidFill>
                  <a:srgbClr val="202124"/>
                </a:solidFill>
                <a:effectLst/>
                <a:latin typeface="arial" panose="020B0604020202020204" pitchFamily="34" charset="0"/>
              </a:rPr>
              <a:t>Authentication and authorization are two vital information security processes that administrators use </a:t>
            </a:r>
            <a:r>
              <a:rPr lang="en-US" sz="1800" i="0" dirty="0">
                <a:solidFill>
                  <a:srgbClr val="202124"/>
                </a:solidFill>
                <a:effectLst/>
                <a:latin typeface="arial" panose="020B0604020202020204" pitchFamily="34" charset="0"/>
              </a:rPr>
              <a:t>to protect systems and information</a:t>
            </a:r>
            <a:r>
              <a:rPr lang="en-US" sz="1800" b="0" i="0" dirty="0">
                <a:solidFill>
                  <a:srgbClr val="202124"/>
                </a:solidFill>
                <a:effectLst/>
                <a:latin typeface="arial" panose="020B0604020202020204" pitchFamily="34" charset="0"/>
              </a:rPr>
              <a:t>. Authentication verifies the identity of a user or service, and authorization determines their access rights.</a:t>
            </a:r>
            <a:endParaRPr lang="en-IN" sz="1800" dirty="0"/>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63449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IN" sz="2000" b="1" i="0" dirty="0">
                <a:effectLst/>
                <a:latin typeface="+mj-lt"/>
              </a:rPr>
              <a:t>Laravel Socialite:</a:t>
            </a:r>
          </a:p>
          <a:p>
            <a:pPr marL="0" indent="0" algn="just">
              <a:buNone/>
            </a:pPr>
            <a:r>
              <a:rPr lang="en-IN" sz="1800" i="0" dirty="0">
                <a:effectLst/>
                <a:latin typeface="+mj-lt"/>
              </a:rPr>
              <a:t>In addition to typical, form based authentication, Laravel also provides a simple, convenient way to authenticate with OAuth providers using Laravel Socialite. Socialite currently supports authentication via Facebook, Twitter, LinkedIn, Google, GitHub, GitLab, and Bitbucket.</a:t>
            </a:r>
          </a:p>
          <a:p>
            <a:pPr marL="0" indent="0" algn="just">
              <a:buNone/>
            </a:pPr>
            <a:r>
              <a:rPr lang="en-US" sz="2000" b="1" i="0" dirty="0">
                <a:effectLst/>
                <a:latin typeface="+mj-lt"/>
              </a:rPr>
              <a:t>Installation</a:t>
            </a:r>
          </a:p>
          <a:p>
            <a:pPr marL="0" indent="0" algn="just">
              <a:buNone/>
            </a:pPr>
            <a:r>
              <a:rPr lang="en-US" sz="1800" i="0" dirty="0">
                <a:effectLst/>
                <a:latin typeface="+mj-lt"/>
              </a:rPr>
              <a:t>To get started with Socialite, use the Composer package manager to add the package to your project's dependencies:</a:t>
            </a:r>
          </a:p>
          <a:p>
            <a:pPr marL="0" indent="0" algn="ctr">
              <a:buNone/>
            </a:pPr>
            <a:r>
              <a:rPr lang="en-US" sz="1800" b="1" i="0" dirty="0">
                <a:solidFill>
                  <a:schemeClr val="accent6">
                    <a:lumMod val="50000"/>
                  </a:schemeClr>
                </a:solidFill>
                <a:effectLst/>
                <a:latin typeface="+mj-lt"/>
              </a:rPr>
              <a:t>composer require </a:t>
            </a:r>
            <a:r>
              <a:rPr lang="en-US" sz="1800" b="1" i="0" dirty="0" err="1">
                <a:solidFill>
                  <a:schemeClr val="accent6">
                    <a:lumMod val="50000"/>
                  </a:schemeClr>
                </a:solidFill>
                <a:effectLst/>
                <a:latin typeface="+mj-lt"/>
              </a:rPr>
              <a:t>laravel</a:t>
            </a:r>
            <a:r>
              <a:rPr lang="en-US" sz="1800" b="1" i="0" dirty="0">
                <a:solidFill>
                  <a:schemeClr val="accent6">
                    <a:lumMod val="50000"/>
                  </a:schemeClr>
                </a:solidFill>
                <a:effectLst/>
                <a:latin typeface="+mj-lt"/>
              </a:rPr>
              <a:t>/socialite</a:t>
            </a:r>
          </a:p>
          <a:p>
            <a:pPr marL="0" indent="0" algn="just">
              <a:buNone/>
            </a:pPr>
            <a:endParaRPr lang="en-US" sz="1800" i="0" dirty="0">
              <a:effectLst/>
              <a:latin typeface="+mj-lt"/>
            </a:endParaRPr>
          </a:p>
          <a:p>
            <a:pPr marL="0" indent="0" algn="just">
              <a:buNone/>
            </a:pPr>
            <a:r>
              <a:rPr lang="en-US" sz="2000" b="1" i="0" dirty="0">
                <a:effectLst/>
                <a:latin typeface="+mj-lt"/>
              </a:rPr>
              <a:t>Upgrading Socialite</a:t>
            </a:r>
          </a:p>
          <a:p>
            <a:pPr marL="0" indent="0" algn="just">
              <a:buNone/>
            </a:pPr>
            <a:r>
              <a:rPr lang="en-US" sz="1800" i="0" dirty="0">
                <a:effectLst/>
                <a:latin typeface="+mj-lt"/>
              </a:rPr>
              <a:t>When upgrading to a new major version of Socialite, it's important that you carefully review the upgrade guide.</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social &amp; other authentication methods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153950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187" y="1219200"/>
            <a:ext cx="8229600" cy="5358822"/>
          </a:xfrm>
        </p:spPr>
        <p:txBody>
          <a:bodyPr>
            <a:noAutofit/>
          </a:bodyPr>
          <a:lstStyle/>
          <a:p>
            <a:pPr marL="0" indent="0" algn="just">
              <a:buNone/>
            </a:pPr>
            <a:r>
              <a:rPr lang="en-US" sz="2000" b="1" i="0" dirty="0">
                <a:effectLst/>
                <a:latin typeface="+mj-lt"/>
              </a:rPr>
              <a:t>Configuration</a:t>
            </a:r>
          </a:p>
          <a:p>
            <a:pPr marL="0" indent="0" algn="just">
              <a:buNone/>
            </a:pPr>
            <a:r>
              <a:rPr lang="en-US" sz="1800" i="0" dirty="0">
                <a:effectLst/>
                <a:latin typeface="+mj-lt"/>
              </a:rPr>
              <a:t>Before using Socialite, you will need to add credentials for the OAuth providers your application utilizes. Typically, these credentials may be retrieved by creating a "developer application" within the dashboard of the service you will be authenticating with.</a:t>
            </a:r>
          </a:p>
          <a:p>
            <a:pPr marL="0" indent="0" algn="just">
              <a:buNone/>
            </a:pPr>
            <a:r>
              <a:rPr lang="en-US" sz="1800" i="0" dirty="0">
                <a:effectLst/>
                <a:latin typeface="+mj-lt"/>
              </a:rPr>
              <a:t>These credentials should be placed in your application's config/</a:t>
            </a:r>
            <a:r>
              <a:rPr lang="en-US" sz="1800" i="0" dirty="0" err="1">
                <a:effectLst/>
                <a:latin typeface="+mj-lt"/>
              </a:rPr>
              <a:t>services.php</a:t>
            </a:r>
            <a:r>
              <a:rPr lang="en-US" sz="1800" i="0" dirty="0">
                <a:effectLst/>
                <a:latin typeface="+mj-lt"/>
              </a:rPr>
              <a:t> configuration file, and should use the key </a:t>
            </a:r>
            <a:r>
              <a:rPr lang="en-US" sz="1800" i="0" dirty="0" err="1">
                <a:effectLst/>
                <a:latin typeface="+mj-lt"/>
              </a:rPr>
              <a:t>facebook</a:t>
            </a:r>
            <a:r>
              <a:rPr lang="en-US" sz="1800" i="0" dirty="0">
                <a:effectLst/>
                <a:latin typeface="+mj-lt"/>
              </a:rPr>
              <a:t>, twitter (OAuth 1.0), twitter-oauth-2 (OAuth 2.0), </a:t>
            </a:r>
            <a:r>
              <a:rPr lang="en-US" sz="1800" i="0" dirty="0" err="1">
                <a:effectLst/>
                <a:latin typeface="+mj-lt"/>
              </a:rPr>
              <a:t>linkedin</a:t>
            </a:r>
            <a:r>
              <a:rPr lang="en-US" sz="1800" i="0" dirty="0">
                <a:effectLst/>
                <a:latin typeface="+mj-lt"/>
              </a:rPr>
              <a:t>, google, </a:t>
            </a:r>
            <a:r>
              <a:rPr lang="en-US" sz="1800" i="0" dirty="0" err="1">
                <a:effectLst/>
                <a:latin typeface="+mj-lt"/>
              </a:rPr>
              <a:t>github</a:t>
            </a:r>
            <a:r>
              <a:rPr lang="en-US" sz="1800" i="0" dirty="0">
                <a:effectLst/>
                <a:latin typeface="+mj-lt"/>
              </a:rPr>
              <a:t>, </a:t>
            </a:r>
            <a:r>
              <a:rPr lang="en-US" sz="1800" i="0" dirty="0" err="1">
                <a:effectLst/>
                <a:latin typeface="+mj-lt"/>
              </a:rPr>
              <a:t>gitlab</a:t>
            </a:r>
            <a:r>
              <a:rPr lang="en-US" sz="1800" i="0" dirty="0">
                <a:effectLst/>
                <a:latin typeface="+mj-lt"/>
              </a:rPr>
              <a:t>, or bitbucket, depending on the providers your application requires:</a:t>
            </a:r>
          </a:p>
          <a:p>
            <a:pPr marL="0" indent="0" algn="just">
              <a:buNone/>
            </a:pPr>
            <a:endParaRPr lang="en-US" sz="1800" i="0" dirty="0">
              <a:effectLst/>
              <a:latin typeface="+mj-lt"/>
            </a:endParaRPr>
          </a:p>
          <a:p>
            <a:pPr marL="0" indent="0" algn="just">
              <a:buNone/>
            </a:pPr>
            <a:r>
              <a:rPr lang="en-US" sz="1800" b="1" i="0" dirty="0">
                <a:solidFill>
                  <a:schemeClr val="accent6">
                    <a:lumMod val="50000"/>
                  </a:schemeClr>
                </a:solidFill>
                <a:effectLst/>
                <a:latin typeface="+mj-lt"/>
              </a:rPr>
              <a:t>'</a:t>
            </a:r>
            <a:r>
              <a:rPr lang="en-US" sz="1800" b="1" i="0" dirty="0" err="1">
                <a:solidFill>
                  <a:schemeClr val="accent6">
                    <a:lumMod val="50000"/>
                  </a:schemeClr>
                </a:solidFill>
                <a:effectLst/>
                <a:latin typeface="+mj-lt"/>
              </a:rPr>
              <a:t>github</a:t>
            </a:r>
            <a:r>
              <a:rPr lang="en-US" sz="1800" b="1" i="0" dirty="0">
                <a:solidFill>
                  <a:schemeClr val="accent6">
                    <a:lumMod val="50000"/>
                  </a:schemeClr>
                </a:solidFill>
                <a:effectLst/>
                <a:latin typeface="+mj-lt"/>
              </a:rPr>
              <a:t>' =&gt; [</a:t>
            </a:r>
          </a:p>
          <a:p>
            <a:pPr marL="0" indent="0" algn="just">
              <a:buNone/>
            </a:pPr>
            <a:r>
              <a:rPr lang="en-US" sz="1800" b="1" i="0" dirty="0">
                <a:solidFill>
                  <a:schemeClr val="accent6">
                    <a:lumMod val="50000"/>
                  </a:schemeClr>
                </a:solidFill>
                <a:effectLst/>
                <a:latin typeface="+mj-lt"/>
              </a:rPr>
              <a:t>    '</a:t>
            </a:r>
            <a:r>
              <a:rPr lang="en-US" sz="1800" b="1" i="0" dirty="0" err="1">
                <a:solidFill>
                  <a:schemeClr val="accent6">
                    <a:lumMod val="50000"/>
                  </a:schemeClr>
                </a:solidFill>
                <a:effectLst/>
                <a:latin typeface="+mj-lt"/>
              </a:rPr>
              <a:t>client_id</a:t>
            </a:r>
            <a:r>
              <a:rPr lang="en-US" sz="1800" b="1" i="0" dirty="0">
                <a:solidFill>
                  <a:schemeClr val="accent6">
                    <a:lumMod val="50000"/>
                  </a:schemeClr>
                </a:solidFill>
                <a:effectLst/>
                <a:latin typeface="+mj-lt"/>
              </a:rPr>
              <a:t>' =&gt; env('GITHUB_CLIENT_ID'),</a:t>
            </a:r>
          </a:p>
          <a:p>
            <a:pPr marL="0" indent="0" algn="just">
              <a:buNone/>
            </a:pPr>
            <a:r>
              <a:rPr lang="en-US" sz="1800" b="1" i="0" dirty="0">
                <a:solidFill>
                  <a:schemeClr val="accent6">
                    <a:lumMod val="50000"/>
                  </a:schemeClr>
                </a:solidFill>
                <a:effectLst/>
                <a:latin typeface="+mj-lt"/>
              </a:rPr>
              <a:t>    '</a:t>
            </a:r>
            <a:r>
              <a:rPr lang="en-US" sz="1800" b="1" i="0" dirty="0" err="1">
                <a:solidFill>
                  <a:schemeClr val="accent6">
                    <a:lumMod val="50000"/>
                  </a:schemeClr>
                </a:solidFill>
                <a:effectLst/>
                <a:latin typeface="+mj-lt"/>
              </a:rPr>
              <a:t>client_secret</a:t>
            </a:r>
            <a:r>
              <a:rPr lang="en-US" sz="1800" b="1" i="0" dirty="0">
                <a:solidFill>
                  <a:schemeClr val="accent6">
                    <a:lumMod val="50000"/>
                  </a:schemeClr>
                </a:solidFill>
                <a:effectLst/>
                <a:latin typeface="+mj-lt"/>
              </a:rPr>
              <a:t>' =&gt; env('GITHUB_CLIENT_SECRET'),</a:t>
            </a:r>
          </a:p>
          <a:p>
            <a:pPr marL="0" indent="0" algn="just">
              <a:buNone/>
            </a:pPr>
            <a:r>
              <a:rPr lang="en-US" sz="1800" b="1" i="0" dirty="0">
                <a:solidFill>
                  <a:schemeClr val="accent6">
                    <a:lumMod val="50000"/>
                  </a:schemeClr>
                </a:solidFill>
                <a:effectLst/>
                <a:latin typeface="+mj-lt"/>
              </a:rPr>
              <a:t>    'redirect' =&gt; 'http://example.com/callback-</a:t>
            </a:r>
            <a:r>
              <a:rPr lang="en-US" sz="1800" b="1" i="0" dirty="0" err="1">
                <a:solidFill>
                  <a:schemeClr val="accent6">
                    <a:lumMod val="50000"/>
                  </a:schemeClr>
                </a:solidFill>
                <a:effectLst/>
                <a:latin typeface="+mj-lt"/>
              </a:rPr>
              <a:t>url</a:t>
            </a:r>
            <a:r>
              <a:rPr lang="en-US" sz="1800" b="1" i="0" dirty="0">
                <a:solidFill>
                  <a:schemeClr val="accent6">
                    <a:lumMod val="50000"/>
                  </a:schemeClr>
                </a:solidFill>
                <a:effectLst/>
                <a:latin typeface="+mj-lt"/>
              </a:rPr>
              <a:t>',</a:t>
            </a:r>
          </a:p>
          <a:p>
            <a:pPr marL="0" indent="0" algn="just">
              <a:buNone/>
            </a:pPr>
            <a:r>
              <a:rPr lang="en-US" sz="1800" b="1" i="0" dirty="0">
                <a:solidFill>
                  <a:schemeClr val="accent6">
                    <a:lumMod val="50000"/>
                  </a:schemeClr>
                </a:solidFill>
                <a:effectLst/>
                <a:latin typeface="+mj-lt"/>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social &amp; other authentication methods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156850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ctr">
              <a:buNone/>
            </a:pPr>
            <a:r>
              <a:rPr lang="en-US" sz="2400" b="1" i="0" u="none" strike="noStrike" dirty="0">
                <a:solidFill>
                  <a:srgbClr val="232323"/>
                </a:solidFill>
                <a:effectLst/>
                <a:latin typeface="Times New Roman" panose="02020603050405020304" pitchFamily="18" charset="0"/>
                <a:cs typeface="Times New Roman" panose="02020603050405020304" pitchFamily="18" charset="0"/>
              </a:rPr>
              <a:t>Authentication</a:t>
            </a:r>
            <a:endParaRPr lang="en-US" sz="2400" b="1" i="0" dirty="0">
              <a:solidFill>
                <a:srgbClr val="232323"/>
              </a:solidFill>
              <a:effectLst/>
              <a:latin typeface="Times New Roman" panose="02020603050405020304" pitchFamily="18" charset="0"/>
              <a:cs typeface="Times New Roman" panose="02020603050405020304" pitchFamily="18" charset="0"/>
            </a:endParaRPr>
          </a:p>
          <a:p>
            <a:pPr marL="0" indent="0" algn="just">
              <a:buNone/>
            </a:pPr>
            <a:r>
              <a:rPr lang="en-US" sz="2000" b="1" i="0" u="none" strike="noStrike" dirty="0">
                <a:solidFill>
                  <a:srgbClr val="232323"/>
                </a:solidFill>
                <a:effectLst/>
                <a:latin typeface="Times New Roman" panose="02020603050405020304" pitchFamily="18" charset="0"/>
                <a:cs typeface="Times New Roman" panose="02020603050405020304" pitchFamily="18" charset="0"/>
              </a:rPr>
              <a:t>Routing</a:t>
            </a:r>
            <a:endParaRPr lang="en-US" sz="2000" b="1" i="0" dirty="0">
              <a:solidFill>
                <a:srgbClr val="232323"/>
              </a:solidFill>
              <a:effectLst/>
              <a:latin typeface="Times New Roman" panose="02020603050405020304" pitchFamily="18" charset="0"/>
              <a:cs typeface="Times New Roman" panose="02020603050405020304" pitchFamily="18" charset="0"/>
            </a:endParaRPr>
          </a:p>
          <a:p>
            <a:pPr algn="just"/>
            <a:r>
              <a:rPr lang="en-US" sz="1800" b="0" i="0" dirty="0">
                <a:solidFill>
                  <a:srgbClr val="565454"/>
                </a:solidFill>
                <a:effectLst/>
                <a:latin typeface="Times New Roman" panose="02020603050405020304" pitchFamily="18" charset="0"/>
                <a:cs typeface="Times New Roman" panose="02020603050405020304" pitchFamily="18" charset="0"/>
              </a:rPr>
              <a:t>To authenticate users using an OAuth provider, you will need two routes: one for redirecting the user to the OAuth provider, and another for receiving the callback from the provider after authentication. The example routes below demonstrate the implementation of both routes.</a:t>
            </a:r>
          </a:p>
          <a:p>
            <a:pPr algn="just"/>
            <a:r>
              <a:rPr lang="en-US" sz="1800" b="0" i="0" dirty="0">
                <a:solidFill>
                  <a:srgbClr val="565454"/>
                </a:solidFill>
                <a:effectLst/>
                <a:latin typeface="Times New Roman" panose="02020603050405020304" pitchFamily="18" charset="0"/>
                <a:cs typeface="Times New Roman" panose="02020603050405020304" pitchFamily="18" charset="0"/>
              </a:rPr>
              <a:t>use Laravel\Socialite\Facades\Socialite;</a:t>
            </a:r>
          </a:p>
          <a:p>
            <a:pPr algn="just"/>
            <a:r>
              <a:rPr lang="en-US" sz="1800" b="0" i="0" dirty="0">
                <a:solidFill>
                  <a:srgbClr val="565454"/>
                </a:solidFill>
                <a:effectLst/>
                <a:latin typeface="Times New Roman" panose="02020603050405020304" pitchFamily="18" charset="0"/>
                <a:cs typeface="Times New Roman" panose="02020603050405020304" pitchFamily="18" charset="0"/>
              </a:rPr>
              <a:t> </a:t>
            </a:r>
            <a:endParaRPr lang="en-US" sz="1800" b="1"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Route::get('/auth/redirect', function () {</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    return Socialite::driver('</a:t>
            </a:r>
            <a:r>
              <a:rPr lang="en-US" sz="1800" b="1" i="0" dirty="0" err="1">
                <a:solidFill>
                  <a:schemeClr val="accent6">
                    <a:lumMod val="50000"/>
                  </a:schemeClr>
                </a:solidFill>
                <a:effectLst/>
                <a:latin typeface="Times New Roman" panose="02020603050405020304" pitchFamily="18" charset="0"/>
                <a:cs typeface="Times New Roman" panose="02020603050405020304" pitchFamily="18" charset="0"/>
              </a:rPr>
              <a:t>github</a:t>
            </a:r>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')-&gt;redirect();</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Route::get('/auth/callback', function () {</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    $user = Socialite::driver('</a:t>
            </a:r>
            <a:r>
              <a:rPr lang="en-US" sz="1800" b="1" i="0" dirty="0" err="1">
                <a:solidFill>
                  <a:schemeClr val="accent6">
                    <a:lumMod val="50000"/>
                  </a:schemeClr>
                </a:solidFill>
                <a:effectLst/>
                <a:latin typeface="Times New Roman" panose="02020603050405020304" pitchFamily="18" charset="0"/>
                <a:cs typeface="Times New Roman" panose="02020603050405020304" pitchFamily="18" charset="0"/>
              </a:rPr>
              <a:t>github</a:t>
            </a:r>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')-&gt;user();</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    // $user-&gt;token</a:t>
            </a:r>
          </a:p>
          <a:p>
            <a:pPr algn="just"/>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social &amp; other authentication methods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3855379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80656"/>
            <a:ext cx="8229600" cy="5358822"/>
          </a:xfrm>
        </p:spPr>
        <p:txBody>
          <a:bodyPr>
            <a:noAutofit/>
          </a:bodyPr>
          <a:lstStyle/>
          <a:p>
            <a:pPr algn="just"/>
            <a:endParaRPr lang="en-US" sz="2000" b="0" i="0" dirty="0">
              <a:solidFill>
                <a:srgbClr val="565454"/>
              </a:solidFill>
              <a:effectLst/>
              <a:latin typeface="+mj-lt"/>
            </a:endParaRPr>
          </a:p>
          <a:p>
            <a:pPr algn="just"/>
            <a:r>
              <a:rPr lang="en-US" sz="2000" b="0" i="0" dirty="0">
                <a:solidFill>
                  <a:srgbClr val="565454"/>
                </a:solidFill>
                <a:effectLst/>
                <a:latin typeface="+mj-lt"/>
              </a:rPr>
              <a:t>The redirect method provided by the Socialite facade takes care of redirecting the user to the OAuth provider, while the user method will examine the incoming request and retrieve the user's information from the provider after they have approved the authentication request.</a:t>
            </a:r>
          </a:p>
          <a:p>
            <a:pPr algn="just"/>
            <a:endParaRPr lang="en-US" sz="2000" b="0" i="0" dirty="0">
              <a:solidFill>
                <a:srgbClr val="565454"/>
              </a:solidFill>
              <a:effectLst/>
              <a:latin typeface="+mj-lt"/>
            </a:endParaRPr>
          </a:p>
          <a:p>
            <a:pPr algn="l"/>
            <a:r>
              <a:rPr lang="en-US" sz="2000" b="1" i="0" u="none" strike="noStrike" dirty="0">
                <a:solidFill>
                  <a:srgbClr val="232323"/>
                </a:solidFill>
                <a:effectLst/>
                <a:latin typeface="+mj-lt"/>
              </a:rPr>
              <a:t>Authentication &amp; Storage</a:t>
            </a:r>
            <a:endParaRPr lang="en-US" sz="2000" b="1" i="0" dirty="0">
              <a:solidFill>
                <a:srgbClr val="232323"/>
              </a:solidFill>
              <a:effectLst/>
              <a:latin typeface="+mj-lt"/>
            </a:endParaRPr>
          </a:p>
          <a:p>
            <a:pPr algn="l"/>
            <a:r>
              <a:rPr lang="en-US" sz="1800" b="0" i="0" dirty="0">
                <a:solidFill>
                  <a:srgbClr val="565454"/>
                </a:solidFill>
                <a:effectLst/>
                <a:latin typeface="+mj-lt"/>
              </a:rPr>
              <a:t>Once the user has been retrieved from the OAuth provider, you may determine if the user exists in your application's database and </a:t>
            </a:r>
            <a:r>
              <a:rPr lang="en-US" sz="1800" b="0" i="0" dirty="0">
                <a:effectLst/>
                <a:latin typeface="+mj-lt"/>
              </a:rPr>
              <a:t>authenticate the user</a:t>
            </a:r>
            <a:r>
              <a:rPr lang="en-US" sz="1800" b="0" i="0" dirty="0">
                <a:solidFill>
                  <a:srgbClr val="565454"/>
                </a:solidFill>
                <a:effectLst/>
                <a:latin typeface="+mj-lt"/>
              </a:rPr>
              <a:t>. If the user does not exist in your application's database, you will typically create a new record in your database to represent the user:</a:t>
            </a:r>
          </a:p>
          <a:p>
            <a:pPr algn="just"/>
            <a:endParaRPr lang="en-US" sz="2000" b="0" i="0" dirty="0">
              <a:solidFill>
                <a:srgbClr val="565454"/>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social &amp; other authentication methods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964229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IN" sz="2000" b="1" i="0" dirty="0">
                <a:effectLst/>
                <a:latin typeface="+mj-lt"/>
              </a:rPr>
              <a:t>use App\Models\User;</a:t>
            </a:r>
          </a:p>
          <a:p>
            <a:pPr marL="0" indent="0" algn="just">
              <a:buNone/>
            </a:pPr>
            <a:r>
              <a:rPr lang="en-IN" sz="1800" b="1" i="0" dirty="0">
                <a:solidFill>
                  <a:schemeClr val="accent6">
                    <a:lumMod val="50000"/>
                  </a:schemeClr>
                </a:solidFill>
                <a:effectLst/>
                <a:latin typeface="+mj-lt"/>
              </a:rPr>
              <a:t>use Illuminate\Support\Facades\Auth;</a:t>
            </a:r>
          </a:p>
          <a:p>
            <a:pPr marL="0" indent="0" algn="just">
              <a:buNone/>
            </a:pPr>
            <a:r>
              <a:rPr lang="en-IN" sz="1800" b="1" i="0" dirty="0">
                <a:solidFill>
                  <a:schemeClr val="accent6">
                    <a:lumMod val="50000"/>
                  </a:schemeClr>
                </a:solidFill>
                <a:effectLst/>
                <a:latin typeface="+mj-lt"/>
              </a:rPr>
              <a:t>use Laravel\Socialite\Facades\Socialite;</a:t>
            </a:r>
          </a:p>
          <a:p>
            <a:pPr marL="0" indent="0" algn="just">
              <a:buNone/>
            </a:pPr>
            <a:r>
              <a:rPr lang="en-IN" sz="1800" b="1" i="0" dirty="0">
                <a:solidFill>
                  <a:schemeClr val="accent6">
                    <a:lumMod val="50000"/>
                  </a:schemeClr>
                </a:solidFill>
                <a:effectLst/>
                <a:latin typeface="+mj-lt"/>
              </a:rPr>
              <a:t>Route::get('/auth/</a:t>
            </a:r>
            <a:r>
              <a:rPr lang="en-IN" sz="1800" b="1" i="0" dirty="0" err="1">
                <a:solidFill>
                  <a:schemeClr val="accent6">
                    <a:lumMod val="50000"/>
                  </a:schemeClr>
                </a:solidFill>
                <a:effectLst/>
                <a:latin typeface="+mj-lt"/>
              </a:rPr>
              <a:t>callback</a:t>
            </a:r>
            <a:r>
              <a:rPr lang="en-IN" sz="1800" b="1" i="0" dirty="0">
                <a:solidFill>
                  <a:schemeClr val="accent6">
                    <a:lumMod val="50000"/>
                  </a:schemeClr>
                </a:solidFill>
                <a:effectLst/>
                <a:latin typeface="+mj-lt"/>
              </a:rPr>
              <a:t>', function () {</a:t>
            </a:r>
          </a:p>
          <a:p>
            <a:pPr marL="0" indent="0" algn="just">
              <a:buNone/>
            </a:pPr>
            <a:r>
              <a:rPr lang="en-IN" sz="1800" b="1" i="0" dirty="0">
                <a:solidFill>
                  <a:schemeClr val="accent6">
                    <a:lumMod val="50000"/>
                  </a:schemeClr>
                </a:solidFill>
                <a:effectLst/>
                <a:latin typeface="+mj-lt"/>
              </a:rPr>
              <a: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 = Socialite::driver('</a:t>
            </a:r>
            <a:r>
              <a:rPr lang="en-IN" sz="1800" b="1" i="0" dirty="0" err="1">
                <a:solidFill>
                  <a:schemeClr val="accent6">
                    <a:lumMod val="50000"/>
                  </a:schemeClr>
                </a:solidFill>
                <a:effectLst/>
                <a:latin typeface="+mj-lt"/>
              </a:rPr>
              <a:t>github</a:t>
            </a:r>
            <a:r>
              <a:rPr lang="en-IN" sz="1800" b="1" i="0" dirty="0">
                <a:solidFill>
                  <a:schemeClr val="accent6">
                    <a:lumMod val="50000"/>
                  </a:schemeClr>
                </a:solidFill>
                <a:effectLst/>
                <a:latin typeface="+mj-lt"/>
              </a:rPr>
              <a:t>')-&gt;user();</a:t>
            </a:r>
          </a:p>
          <a:p>
            <a:pPr marL="0" indent="0" algn="just">
              <a:buNone/>
            </a:pPr>
            <a:r>
              <a:rPr lang="en-IN" sz="1800" b="1" i="0" dirty="0">
                <a:solidFill>
                  <a:schemeClr val="accent6">
                    <a:lumMod val="50000"/>
                  </a:schemeClr>
                </a:solidFill>
                <a:effectLst/>
                <a:latin typeface="+mj-lt"/>
              </a:rPr>
              <a:t>    $user = User::</a:t>
            </a:r>
            <a:r>
              <a:rPr lang="en-IN" sz="1800" b="1" i="0" dirty="0" err="1">
                <a:solidFill>
                  <a:schemeClr val="accent6">
                    <a:lumMod val="50000"/>
                  </a:schemeClr>
                </a:solidFill>
                <a:effectLst/>
                <a:latin typeface="+mj-lt"/>
              </a:rPr>
              <a:t>updateOrCreate</a:t>
            </a:r>
            <a:r>
              <a:rPr lang="en-IN" sz="1800" b="1" i="0" dirty="0">
                <a:solidFill>
                  <a:schemeClr val="accent6">
                    <a:lumMod val="50000"/>
                  </a:schemeClr>
                </a:solidFill>
                <a:effectLst/>
                <a:latin typeface="+mj-lt"/>
              </a:rPr>
              <a:t>([</a:t>
            </a:r>
          </a:p>
          <a:p>
            <a:pPr marL="0" indent="0" algn="just">
              <a:buNone/>
            </a:pPr>
            <a:r>
              <a:rPr lang="en-IN" sz="1800" b="1" i="0" dirty="0">
                <a:solidFill>
                  <a:schemeClr val="accent6">
                    <a:lumMod val="50000"/>
                  </a:schemeClr>
                </a:solidFill>
                <a:effectLst/>
                <a:latin typeface="+mj-lt"/>
              </a:rPr>
              <a:t>        '</a:t>
            </a:r>
            <a:r>
              <a:rPr lang="en-IN" sz="1800" b="1" i="0" dirty="0" err="1">
                <a:solidFill>
                  <a:schemeClr val="accent6">
                    <a:lumMod val="50000"/>
                  </a:schemeClr>
                </a:solidFill>
                <a:effectLst/>
                <a:latin typeface="+mj-lt"/>
              </a:rPr>
              <a:t>github_id</a:t>
            </a:r>
            <a:r>
              <a:rPr lang="en-IN" sz="1800" b="1" i="0" dirty="0">
                <a:solidFill>
                  <a:schemeClr val="accent6">
                    <a:lumMod val="50000"/>
                  </a:schemeClr>
                </a:solidFill>
                <a:effectLst/>
                <a:latin typeface="+mj-lt"/>
              </a:rPr>
              <a:t>' =&gt;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-&gt;id,</a:t>
            </a:r>
          </a:p>
          <a:p>
            <a:pPr marL="0" indent="0" algn="just">
              <a:buNone/>
            </a:pPr>
            <a:r>
              <a:rPr lang="en-IN" sz="1800" b="1" i="0" dirty="0">
                <a:solidFill>
                  <a:schemeClr val="accent6">
                    <a:lumMod val="50000"/>
                  </a:schemeClr>
                </a:solidFill>
                <a:effectLst/>
                <a:latin typeface="+mj-lt"/>
              </a:rPr>
              <a:t>    ], [</a:t>
            </a:r>
          </a:p>
          <a:p>
            <a:pPr marL="0" indent="0" algn="just">
              <a:buNone/>
            </a:pPr>
            <a:r>
              <a:rPr lang="en-IN" sz="1800" b="1" i="0" dirty="0">
                <a:solidFill>
                  <a:schemeClr val="accent6">
                    <a:lumMod val="50000"/>
                  </a:schemeClr>
                </a:solidFill>
                <a:effectLst/>
                <a:latin typeface="+mj-lt"/>
              </a:rPr>
              <a:t>        'name' =&gt;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-&gt;name,</a:t>
            </a:r>
          </a:p>
          <a:p>
            <a:pPr marL="0" indent="0" algn="just">
              <a:buNone/>
            </a:pPr>
            <a:r>
              <a:rPr lang="en-IN" sz="1800" b="1" i="0" dirty="0">
                <a:solidFill>
                  <a:schemeClr val="accent6">
                    <a:lumMod val="50000"/>
                  </a:schemeClr>
                </a:solidFill>
                <a:effectLst/>
                <a:latin typeface="+mj-lt"/>
              </a:rPr>
              <a:t>        'email' =&gt;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-&gt;email,</a:t>
            </a:r>
          </a:p>
          <a:p>
            <a:pPr marL="0" indent="0" algn="just">
              <a:buNone/>
            </a:pPr>
            <a:r>
              <a:rPr lang="en-IN" sz="1800" b="1" i="0" dirty="0">
                <a:solidFill>
                  <a:schemeClr val="accent6">
                    <a:lumMod val="50000"/>
                  </a:schemeClr>
                </a:solidFill>
                <a:effectLst/>
                <a:latin typeface="+mj-lt"/>
              </a:rPr>
              <a:t>        '</a:t>
            </a:r>
            <a:r>
              <a:rPr lang="en-IN" sz="1800" b="1" i="0" dirty="0" err="1">
                <a:solidFill>
                  <a:schemeClr val="accent6">
                    <a:lumMod val="50000"/>
                  </a:schemeClr>
                </a:solidFill>
                <a:effectLst/>
                <a:latin typeface="+mj-lt"/>
              </a:rPr>
              <a:t>github_token</a:t>
            </a:r>
            <a:r>
              <a:rPr lang="en-IN" sz="1800" b="1" i="0" dirty="0">
                <a:solidFill>
                  <a:schemeClr val="accent6">
                    <a:lumMod val="50000"/>
                  </a:schemeClr>
                </a:solidFill>
                <a:effectLst/>
                <a:latin typeface="+mj-lt"/>
              </a:rPr>
              <a:t>' =&gt;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-&gt;token,</a:t>
            </a:r>
          </a:p>
          <a:p>
            <a:pPr marL="0" indent="0" algn="just">
              <a:buNone/>
            </a:pPr>
            <a:r>
              <a:rPr lang="en-IN" sz="1800" b="1" i="0" dirty="0">
                <a:solidFill>
                  <a:schemeClr val="accent6">
                    <a:lumMod val="50000"/>
                  </a:schemeClr>
                </a:solidFill>
                <a:effectLst/>
                <a:latin typeface="+mj-lt"/>
              </a:rPr>
              <a:t>        '</a:t>
            </a:r>
            <a:r>
              <a:rPr lang="en-IN" sz="1800" b="1" i="0" dirty="0" err="1">
                <a:solidFill>
                  <a:schemeClr val="accent6">
                    <a:lumMod val="50000"/>
                  </a:schemeClr>
                </a:solidFill>
                <a:effectLst/>
                <a:latin typeface="+mj-lt"/>
              </a:rPr>
              <a:t>github_refresh_token</a:t>
            </a:r>
            <a:r>
              <a:rPr lang="en-IN" sz="1800" b="1" i="0" dirty="0">
                <a:solidFill>
                  <a:schemeClr val="accent6">
                    <a:lumMod val="50000"/>
                  </a:schemeClr>
                </a:solidFill>
                <a:effectLst/>
                <a:latin typeface="+mj-lt"/>
              </a:rPr>
              <a:t>' =&gt; $</a:t>
            </a:r>
            <a:r>
              <a:rPr lang="en-IN" sz="1800" b="1" i="0" dirty="0" err="1">
                <a:solidFill>
                  <a:schemeClr val="accent6">
                    <a:lumMod val="50000"/>
                  </a:schemeClr>
                </a:solidFill>
                <a:effectLst/>
                <a:latin typeface="+mj-lt"/>
              </a:rPr>
              <a:t>githubUser</a:t>
            </a:r>
            <a:r>
              <a:rPr lang="en-IN" sz="1800" b="1" i="0" dirty="0">
                <a:solidFill>
                  <a:schemeClr val="accent6">
                    <a:lumMod val="50000"/>
                  </a:schemeClr>
                </a:solidFill>
                <a:effectLst/>
                <a:latin typeface="+mj-lt"/>
              </a:rPr>
              <a:t>-&gt;</a:t>
            </a:r>
            <a:r>
              <a:rPr lang="en-IN" sz="1800" b="1" i="0" dirty="0" err="1">
                <a:solidFill>
                  <a:schemeClr val="accent6">
                    <a:lumMod val="50000"/>
                  </a:schemeClr>
                </a:solidFill>
                <a:effectLst/>
                <a:latin typeface="+mj-lt"/>
              </a:rPr>
              <a:t>refreshToken</a:t>
            </a:r>
            <a:r>
              <a:rPr lang="en-IN" sz="1800" b="1" i="0" dirty="0">
                <a:solidFill>
                  <a:schemeClr val="accent6">
                    <a:lumMod val="50000"/>
                  </a:schemeClr>
                </a:solidFill>
                <a:effectLst/>
                <a:latin typeface="+mj-lt"/>
              </a:rPr>
              <a:t>,</a:t>
            </a:r>
          </a:p>
          <a:p>
            <a:pPr marL="0" indent="0" algn="just">
              <a:buNone/>
            </a:pPr>
            <a:r>
              <a:rPr lang="en-IN" sz="1800" b="1" i="0" dirty="0">
                <a:solidFill>
                  <a:schemeClr val="accent6">
                    <a:lumMod val="50000"/>
                  </a:schemeClr>
                </a:solidFill>
                <a:effectLst/>
                <a:latin typeface="+mj-lt"/>
              </a:rPr>
              <a:t>    ]);</a:t>
            </a:r>
          </a:p>
          <a:p>
            <a:pPr marL="0" indent="0" algn="just">
              <a:buNone/>
            </a:pPr>
            <a:r>
              <a:rPr lang="en-IN" sz="1800" b="1" i="0" dirty="0">
                <a:solidFill>
                  <a:schemeClr val="accent6">
                    <a:lumMod val="50000"/>
                  </a:schemeClr>
                </a:solidFill>
                <a:effectLst/>
                <a:latin typeface="+mj-lt"/>
              </a:rPr>
              <a:t>    Auth::login($user);</a:t>
            </a:r>
          </a:p>
          <a:p>
            <a:pPr marL="0" indent="0" algn="just">
              <a:buNone/>
            </a:pPr>
            <a:r>
              <a:rPr lang="en-IN" sz="1800" b="1" i="0" dirty="0">
                <a:solidFill>
                  <a:schemeClr val="accent6">
                    <a:lumMod val="50000"/>
                  </a:schemeClr>
                </a:solidFill>
                <a:effectLst/>
                <a:latin typeface="+mj-lt"/>
              </a:rPr>
              <a:t>    return redirect('/dashboard');</a:t>
            </a:r>
          </a:p>
          <a:p>
            <a:pPr marL="0" indent="0" algn="just">
              <a:buNone/>
            </a:pPr>
            <a:r>
              <a:rPr lang="en-IN" sz="1800" b="1" i="0" dirty="0">
                <a:solidFill>
                  <a:schemeClr val="accent6">
                    <a:lumMod val="50000"/>
                  </a:schemeClr>
                </a:solidFill>
                <a:effectLst/>
                <a:latin typeface="+mj-lt"/>
              </a:rPr>
              <a:t>});</a:t>
            </a:r>
            <a:endParaRPr lang="en-US" sz="1800" i="0" dirty="0">
              <a:solidFill>
                <a:schemeClr val="accent6">
                  <a:lumMod val="50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social &amp; other authentication methods</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062586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417637"/>
            <a:ext cx="8229600" cy="4525963"/>
          </a:xfrm>
        </p:spPr>
        <p:txBody>
          <a:bodyPr>
            <a:normAutofit/>
          </a:bodyPr>
          <a:lstStyle/>
          <a:p>
            <a:pPr algn="just"/>
            <a:r>
              <a:rPr lang="en-IN" sz="2000" dirty="0">
                <a:latin typeface="Times New Roman" panose="02020603050405020304" pitchFamily="18" charset="0"/>
                <a:cs typeface="Times New Roman" panose="02020603050405020304" pitchFamily="18" charset="0"/>
              </a:rPr>
              <a:t>Topic :</a:t>
            </a:r>
            <a:r>
              <a:rPr lang="en-US" sz="2000" b="0" baseline="0" dirty="0">
                <a:latin typeface="Times New Roman" panose="02020603050405020304" pitchFamily="18" charset="0"/>
                <a:cs typeface="Times New Roman" panose="02020603050405020304" pitchFamily="18" charset="0"/>
              </a:rPr>
              <a:t>Show success / Failure message</a:t>
            </a:r>
            <a:endParaRPr lang="en-IN" sz="2000" dirty="0">
              <a:latin typeface="Times New Roman" panose="02020603050405020304" pitchFamily="18" charset="0"/>
              <a:cs typeface="Times New Roman" panose="02020603050405020304" pitchFamily="18" charset="0"/>
            </a:endParaRPr>
          </a:p>
          <a:p>
            <a:pPr lvl="0" algn="just"/>
            <a:r>
              <a:rPr lang="en-IN" sz="1800" dirty="0">
                <a:solidFill>
                  <a:schemeClr val="tx1">
                    <a:lumMod val="85000"/>
                    <a:lumOff val="15000"/>
                  </a:schemeClr>
                </a:solidFill>
                <a:latin typeface="Times New Roman" panose="02020603050405020304" pitchFamily="18" charset="0"/>
                <a:cs typeface="Times New Roman" panose="02020603050405020304" pitchFamily="18" charset="0"/>
              </a:rPr>
              <a:t>In this topic </a:t>
            </a:r>
            <a:r>
              <a:rPr lang="en-US" sz="1800" b="0" i="0" dirty="0">
                <a:solidFill>
                  <a:schemeClr val="tx1">
                    <a:lumMod val="85000"/>
                    <a:lumOff val="15000"/>
                  </a:schemeClr>
                </a:solidFill>
                <a:effectLst/>
                <a:latin typeface="Times New Roman" panose="02020603050405020304" pitchFamily="18" charset="0"/>
                <a:cs typeface="Times New Roman" panose="02020603050405020304" pitchFamily="18" charset="0"/>
              </a:rPr>
              <a:t>we will define various type of flash message notification like alert success, alert danger, alert info, alert warning messages in bootstrap </a:t>
            </a:r>
            <a:r>
              <a:rPr lang="en-US" sz="1800"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laravel</a:t>
            </a:r>
            <a:r>
              <a:rPr lang="en-US" sz="1800" b="0" i="0" dirty="0">
                <a:solidFill>
                  <a:schemeClr val="tx1">
                    <a:lumMod val="85000"/>
                    <a:lumOff val="15000"/>
                  </a:schemeClr>
                </a:solidFill>
                <a:effectLst/>
                <a:latin typeface="Times New Roman" panose="02020603050405020304" pitchFamily="18" charset="0"/>
                <a:cs typeface="Times New Roman" panose="02020603050405020304" pitchFamily="18" charset="0"/>
              </a:rPr>
              <a:t> 7 projects.</a:t>
            </a:r>
            <a:endParaRPr lang="en-IN" sz="1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Objective</a:t>
            </a:r>
          </a:p>
        </p:txBody>
      </p:sp>
      <p:pic>
        <p:nvPicPr>
          <p:cNvPr id="9" name="Picture 8" descr="E:\Master Folder 2017-18\Approved Logo by BOG\NIET logo_.png"/>
          <p:cNvPicPr/>
          <p:nvPr/>
        </p:nvPicPr>
        <p:blipFill>
          <a:blip r:embed="rId2"/>
          <a:srcRect/>
          <a:stretch>
            <a:fillRect/>
          </a:stretch>
        </p:blipFill>
        <p:spPr bwMode="auto">
          <a:xfrm>
            <a:off x="83820" y="83128"/>
            <a:ext cx="1287780" cy="10598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10737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2000" b="1" i="0" dirty="0">
                <a:effectLst/>
                <a:latin typeface="+mj-lt"/>
              </a:rPr>
              <a:t>Step 1: Create a </a:t>
            </a:r>
            <a:r>
              <a:rPr lang="en-US" sz="2000" b="1" i="0" dirty="0" err="1">
                <a:effectLst/>
                <a:latin typeface="+mj-lt"/>
              </a:rPr>
              <a:t>laravel</a:t>
            </a:r>
            <a:r>
              <a:rPr lang="en-US" sz="2000" b="1" i="0" dirty="0">
                <a:effectLst/>
                <a:latin typeface="+mj-lt"/>
              </a:rPr>
              <a:t> project</a:t>
            </a:r>
          </a:p>
          <a:p>
            <a:pPr marL="0" indent="0" algn="just">
              <a:buNone/>
            </a:pPr>
            <a:r>
              <a:rPr lang="en-US" sz="2000" i="0" dirty="0">
                <a:effectLst/>
                <a:latin typeface="+mj-lt"/>
              </a:rPr>
              <a:t>First step is to create the Laravel 8 project using composer command and Laravel artisan command to generate controllers, Model, Components and Migrations.</a:t>
            </a:r>
          </a:p>
          <a:p>
            <a:pPr marL="0" indent="0" algn="ctr">
              <a:buNone/>
            </a:pPr>
            <a:r>
              <a:rPr lang="en-US" sz="2000" b="1" i="0" dirty="0">
                <a:solidFill>
                  <a:schemeClr val="accent6">
                    <a:lumMod val="50000"/>
                  </a:schemeClr>
                </a:solidFill>
                <a:effectLst/>
                <a:latin typeface="+mj-lt"/>
              </a:rPr>
              <a:t>composer create-project </a:t>
            </a:r>
            <a:r>
              <a:rPr lang="en-US" sz="2000" b="1" i="0" dirty="0" err="1">
                <a:solidFill>
                  <a:schemeClr val="accent6">
                    <a:lumMod val="50000"/>
                  </a:schemeClr>
                </a:solidFill>
                <a:effectLst/>
                <a:latin typeface="+mj-lt"/>
              </a:rPr>
              <a:t>laravel</a:t>
            </a:r>
            <a:r>
              <a:rPr lang="en-US" sz="2000" b="1" i="0" dirty="0">
                <a:solidFill>
                  <a:schemeClr val="accent6">
                    <a:lumMod val="50000"/>
                  </a:schemeClr>
                </a:solidFill>
                <a:effectLst/>
                <a:latin typeface="+mj-lt"/>
              </a:rPr>
              <a:t>/</a:t>
            </a:r>
            <a:r>
              <a:rPr lang="en-US" sz="2000" b="1" i="0" dirty="0" err="1">
                <a:solidFill>
                  <a:schemeClr val="accent6">
                    <a:lumMod val="50000"/>
                  </a:schemeClr>
                </a:solidFill>
                <a:effectLst/>
                <a:latin typeface="+mj-lt"/>
              </a:rPr>
              <a:t>laravel</a:t>
            </a:r>
            <a:r>
              <a:rPr lang="en-US" sz="2000" b="1" i="0" dirty="0">
                <a:solidFill>
                  <a:schemeClr val="accent6">
                    <a:lumMod val="50000"/>
                  </a:schemeClr>
                </a:solidFill>
                <a:effectLst/>
                <a:latin typeface="+mj-lt"/>
              </a:rPr>
              <a:t> crud</a:t>
            </a:r>
          </a:p>
          <a:p>
            <a:pPr marL="0" indent="0" algn="ctr">
              <a:buNone/>
            </a:pPr>
            <a:endParaRPr lang="en-US" sz="2000" b="1" i="0" dirty="0">
              <a:solidFill>
                <a:schemeClr val="accent6">
                  <a:lumMod val="50000"/>
                </a:schemeClr>
              </a:solidFill>
              <a:effectLst/>
              <a:latin typeface="+mj-lt"/>
            </a:endParaRPr>
          </a:p>
          <a:p>
            <a:pPr algn="l"/>
            <a:r>
              <a:rPr lang="en-US" sz="1800" b="1" i="0" dirty="0">
                <a:solidFill>
                  <a:srgbClr val="111111"/>
                </a:solidFill>
                <a:effectLst/>
                <a:latin typeface="+mj-lt"/>
              </a:rPr>
              <a:t>Step 2: Create a Flash View File</a:t>
            </a:r>
            <a:endParaRPr lang="en-US" sz="1800" b="0" i="0" dirty="0">
              <a:solidFill>
                <a:srgbClr val="292929"/>
              </a:solidFill>
              <a:effectLst/>
              <a:latin typeface="+mj-lt"/>
            </a:endParaRPr>
          </a:p>
          <a:p>
            <a:pPr algn="l"/>
            <a:r>
              <a:rPr lang="en-US" sz="1800" b="0" i="0" dirty="0">
                <a:solidFill>
                  <a:srgbClr val="292929"/>
                </a:solidFill>
                <a:effectLst/>
                <a:latin typeface="+mj-lt"/>
              </a:rPr>
              <a:t>Now, Create a file to show the flash message in our application. In </a:t>
            </a:r>
            <a:r>
              <a:rPr lang="en-US" sz="1800" b="0" i="0" dirty="0" err="1">
                <a:solidFill>
                  <a:srgbClr val="292929"/>
                </a:solidFill>
                <a:effectLst/>
                <a:latin typeface="+mj-lt"/>
              </a:rPr>
              <a:t>laravel</a:t>
            </a:r>
            <a:r>
              <a:rPr lang="en-US" sz="1800" b="0" i="0" dirty="0">
                <a:solidFill>
                  <a:srgbClr val="292929"/>
                </a:solidFill>
                <a:effectLst/>
                <a:latin typeface="+mj-lt"/>
              </a:rPr>
              <a:t> there is 5 types of messages we can show in </a:t>
            </a:r>
            <a:r>
              <a:rPr lang="en-US" sz="1800" b="0" i="0" dirty="0" err="1">
                <a:solidFill>
                  <a:srgbClr val="292929"/>
                </a:solidFill>
                <a:effectLst/>
                <a:latin typeface="+mj-lt"/>
              </a:rPr>
              <a:t>laravel</a:t>
            </a:r>
            <a:r>
              <a:rPr lang="en-US" sz="1800" b="0" i="0" dirty="0">
                <a:solidFill>
                  <a:srgbClr val="292929"/>
                </a:solidFill>
                <a:effectLst/>
                <a:latin typeface="+mj-lt"/>
              </a:rPr>
              <a:t> as follow</a:t>
            </a:r>
          </a:p>
          <a:p>
            <a:pPr algn="l">
              <a:buFont typeface="+mj-lt"/>
              <a:buAutoNum type="arabicPeriod"/>
            </a:pPr>
            <a:r>
              <a:rPr lang="en-US" sz="1800" b="0" i="0" dirty="0">
                <a:effectLst/>
                <a:latin typeface="+mj-lt"/>
              </a:rPr>
              <a:t>Success</a:t>
            </a:r>
          </a:p>
          <a:p>
            <a:pPr algn="l">
              <a:buFont typeface="+mj-lt"/>
              <a:buAutoNum type="arabicPeriod"/>
            </a:pPr>
            <a:r>
              <a:rPr lang="en-US" sz="1800" b="0" i="0" dirty="0">
                <a:effectLst/>
                <a:latin typeface="+mj-lt"/>
              </a:rPr>
              <a:t>Error</a:t>
            </a:r>
          </a:p>
          <a:p>
            <a:pPr algn="l">
              <a:buFont typeface="+mj-lt"/>
              <a:buAutoNum type="arabicPeriod"/>
            </a:pPr>
            <a:r>
              <a:rPr lang="en-US" sz="1800" b="0" i="0" dirty="0">
                <a:effectLst/>
                <a:latin typeface="+mj-lt"/>
              </a:rPr>
              <a:t>Warning</a:t>
            </a:r>
          </a:p>
          <a:p>
            <a:pPr algn="l">
              <a:buFont typeface="+mj-lt"/>
              <a:buAutoNum type="arabicPeriod"/>
            </a:pPr>
            <a:r>
              <a:rPr lang="en-US" sz="1800" b="0" i="0" dirty="0">
                <a:effectLst/>
                <a:latin typeface="+mj-lt"/>
              </a:rPr>
              <a:t>Info</a:t>
            </a:r>
          </a:p>
          <a:p>
            <a:pPr algn="l">
              <a:buFont typeface="+mj-lt"/>
              <a:buAutoNum type="arabicPeriod"/>
            </a:pPr>
            <a:r>
              <a:rPr lang="en-US" sz="1800" b="0" i="0" dirty="0">
                <a:effectLst/>
                <a:latin typeface="+mj-lt"/>
              </a:rPr>
              <a:t>Validations</a:t>
            </a:r>
          </a:p>
          <a:p>
            <a:pPr marL="0" indent="0" algn="l">
              <a:buNone/>
            </a:pPr>
            <a:r>
              <a:rPr lang="en-US" sz="1800" b="0" i="0" dirty="0">
                <a:effectLst/>
                <a:latin typeface="+mj-lt"/>
              </a:rPr>
              <a:t>So lets create file and show them as follow</a:t>
            </a:r>
          </a:p>
          <a:p>
            <a:pPr marL="0" indent="0">
              <a:buNone/>
            </a:pPr>
            <a:endParaRPr lang="en-US" sz="1800" b="1" i="0" dirty="0">
              <a:solidFill>
                <a:schemeClr val="accent6">
                  <a:lumMod val="50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80140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1B3809-9EF3-4D04-9617-4BB4CE0517C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
        <p:nvSpPr>
          <p:cNvPr id="7" name="Title 1"/>
          <p:cNvSpPr txBox="1">
            <a:spLocks/>
          </p:cNvSpPr>
          <p:nvPr/>
        </p:nvSpPr>
        <p:spPr>
          <a:xfrm>
            <a:off x="1447800" y="5080"/>
            <a:ext cx="7696200" cy="68072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IN" dirty="0">
                <a:latin typeface="Times New Roman" pitchFamily="18" charset="0"/>
                <a:cs typeface="Times New Roman" pitchFamily="18" charset="0"/>
              </a:rPr>
              <a:t>Branch Wise Application</a:t>
            </a:r>
          </a:p>
        </p:txBody>
      </p:sp>
      <p:sp>
        <p:nvSpPr>
          <p:cNvPr id="2" name="Rectangle 1"/>
          <p:cNvSpPr/>
          <p:nvPr/>
        </p:nvSpPr>
        <p:spPr>
          <a:xfrm>
            <a:off x="1085850" y="1885951"/>
            <a:ext cx="7486650" cy="3139321"/>
          </a:xfrm>
          <a:prstGeom prst="rect">
            <a:avLst/>
          </a:prstGeom>
        </p:spPr>
        <p:txBody>
          <a:bodyPr wrap="square">
            <a:spAutoFit/>
          </a:bodyPr>
          <a:lstStyle/>
          <a:p>
            <a:pPr fontAlgn="base"/>
            <a:r>
              <a:rPr lang="en-US" b="1" dirty="0">
                <a:latin typeface="Times New Roman" pitchFamily="18" charset="0"/>
                <a:cs typeface="Times New Roman" pitchFamily="18" charset="0"/>
              </a:rPr>
              <a:t>Adaptability:</a:t>
            </a:r>
            <a:r>
              <a:rPr lang="en-US" dirty="0">
                <a:latin typeface="Times New Roman" pitchFamily="18" charset="0"/>
                <a:cs typeface="Times New Roman" pitchFamily="18" charset="0"/>
              </a:rPr>
              <a:t> It gives bother free migration, basic, and efficient structure.</a:t>
            </a:r>
          </a:p>
          <a:p>
            <a:pPr fontAlgn="base"/>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Components:</a:t>
            </a:r>
            <a:r>
              <a:rPr lang="en-US" dirty="0">
                <a:latin typeface="Times New Roman" pitchFamily="18" charset="0"/>
                <a:cs typeface="Times New Roman" pitchFamily="18" charset="0"/>
              </a:rPr>
              <a:t> They help in creating custom elements that can be reused in HTML.</a:t>
            </a:r>
          </a:p>
          <a:p>
            <a:pPr fontAlgn="base"/>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Transition:</a:t>
            </a:r>
            <a:r>
              <a:rPr lang="en-US" dirty="0">
                <a:latin typeface="Times New Roman" pitchFamily="18" charset="0"/>
                <a:cs typeface="Times New Roman" pitchFamily="18" charset="0"/>
              </a:rPr>
              <a:t> Various methodologies are given in Vue.js to apply a transition to HTML components when they are included or expelled from the DOM.</a:t>
            </a:r>
          </a:p>
          <a:p>
            <a:pPr fontAlgn="base"/>
            <a:endParaRPr lang="en-US" dirty="0">
              <a:latin typeface="Times New Roman" pitchFamily="18" charset="0"/>
              <a:cs typeface="Times New Roman" pitchFamily="18" charset="0"/>
            </a:endParaRPr>
          </a:p>
          <a:p>
            <a:pPr fontAlgn="base"/>
            <a:r>
              <a:rPr lang="en-US" b="1" dirty="0">
                <a:latin typeface="Times New Roman" pitchFamily="18" charset="0"/>
                <a:cs typeface="Times New Roman" pitchFamily="18" charset="0"/>
              </a:rPr>
              <a:t>Detailed Documentation:</a:t>
            </a:r>
            <a:r>
              <a:rPr lang="en-US" dirty="0">
                <a:latin typeface="Times New Roman" pitchFamily="18" charset="0"/>
                <a:cs typeface="Times New Roman" pitchFamily="18" charset="0"/>
              </a:rPr>
              <a:t> It gives a simple learning curve through point-by-point documentation</a:t>
            </a:r>
          </a:p>
          <a:p>
            <a:pPr fontAlgn="base"/>
            <a:endParaRPr lang="en-US" dirty="0">
              <a:latin typeface="Times New Roman" pitchFamily="18" charset="0"/>
              <a:cs typeface="Times New Roman" pitchFamily="18" charset="0"/>
            </a:endParaRPr>
          </a:p>
        </p:txBody>
      </p:sp>
      <p:pic>
        <p:nvPicPr>
          <p:cNvPr id="3" name="Picture 2" descr="E:\Master Folder 2017-18\Approved Logo by BOG\NIET logo_.png">
            <a:extLst>
              <a:ext uri="{FF2B5EF4-FFF2-40B4-BE49-F238E27FC236}">
                <a16:creationId xmlns:a16="http://schemas.microsoft.com/office/drawing/2014/main" id="{0D0DD731-7060-1303-021F-7C718B5F7158}"/>
              </a:ext>
            </a:extLst>
          </p:cNvPr>
          <p:cNvPicPr/>
          <p:nvPr/>
        </p:nvPicPr>
        <p:blipFill>
          <a:blip r:embed="rId2"/>
          <a:srcRect/>
          <a:stretch>
            <a:fillRect/>
          </a:stretch>
        </p:blipFill>
        <p:spPr bwMode="auto">
          <a:xfrm>
            <a:off x="83820" y="38100"/>
            <a:ext cx="1287780" cy="685799"/>
          </a:xfrm>
          <a:prstGeom prst="rect">
            <a:avLst/>
          </a:prstGeom>
          <a:noFill/>
          <a:ln w="9525">
            <a:noFill/>
            <a:miter lim="800000"/>
            <a:headEnd/>
            <a:tailEnd/>
          </a:ln>
        </p:spPr>
      </p:pic>
      <p:sp>
        <p:nvSpPr>
          <p:cNvPr id="9"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519029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8534400" cy="5358822"/>
          </a:xfrm>
        </p:spPr>
        <p:txBody>
          <a:bodyPr>
            <a:noAutofit/>
          </a:bodyPr>
          <a:lstStyle/>
          <a:p>
            <a:pPr marL="0" indent="0" algn="just">
              <a:buNone/>
            </a:pPr>
            <a:r>
              <a:rPr lang="en-IN" sz="1800" i="0" dirty="0">
                <a:effectLst/>
                <a:latin typeface="+mj-lt"/>
              </a:rPr>
              <a:t> @if ($message = Session::get('success'))</a:t>
            </a:r>
          </a:p>
          <a:p>
            <a:pPr marL="0" indent="0" algn="just">
              <a:buNone/>
            </a:pPr>
            <a:r>
              <a:rPr lang="en-IN" sz="1800" i="0" dirty="0">
                <a:effectLst/>
                <a:latin typeface="+mj-lt"/>
              </a:rPr>
              <a:t>&lt;div class="alert alert-success alert-block"&gt;</a:t>
            </a:r>
          </a:p>
          <a:p>
            <a:pPr marL="0" indent="0" algn="just">
              <a:buNone/>
            </a:pPr>
            <a:r>
              <a:rPr lang="en-IN" sz="1800" i="0" dirty="0">
                <a:effectLst/>
                <a:latin typeface="+mj-lt"/>
              </a:rPr>
              <a:t>	&lt;button type="button" class="close" data-dismiss="alert"&gt;×&lt;/button&gt;</a:t>
            </a:r>
          </a:p>
          <a:p>
            <a:pPr marL="0" indent="0" algn="just">
              <a:buNone/>
            </a:pPr>
            <a:r>
              <a:rPr lang="en-IN" sz="1800" i="0" dirty="0">
                <a:effectLst/>
                <a:latin typeface="+mj-lt"/>
              </a:rPr>
              <a:t>        &lt;strong&gt;{{ $message }}&lt;/strong&gt;</a:t>
            </a:r>
          </a:p>
          <a:p>
            <a:pPr marL="0" indent="0" algn="just">
              <a:buNone/>
            </a:pPr>
            <a:r>
              <a:rPr lang="en-IN" sz="1800" i="0" dirty="0">
                <a:effectLst/>
                <a:latin typeface="+mj-lt"/>
              </a:rPr>
              <a:t>&lt;/div&gt;</a:t>
            </a:r>
          </a:p>
          <a:p>
            <a:pPr marL="0" indent="0" algn="just">
              <a:buNone/>
            </a:pPr>
            <a:r>
              <a:rPr lang="en-IN" sz="1800" i="0" dirty="0">
                <a:effectLst/>
                <a:latin typeface="+mj-lt"/>
              </a:rPr>
              <a:t>@endif</a:t>
            </a:r>
          </a:p>
          <a:p>
            <a:pPr marL="0" indent="0" algn="just">
              <a:buNone/>
            </a:pPr>
            <a:r>
              <a:rPr lang="en-IN" sz="1800" i="0" dirty="0">
                <a:effectLst/>
                <a:latin typeface="+mj-lt"/>
              </a:rPr>
              <a:t>@if ($message = Session::get('error'))</a:t>
            </a:r>
          </a:p>
          <a:p>
            <a:pPr marL="0" indent="0" algn="just">
              <a:buNone/>
            </a:pPr>
            <a:r>
              <a:rPr lang="en-IN" sz="1800" i="0" dirty="0">
                <a:effectLst/>
                <a:latin typeface="+mj-lt"/>
              </a:rPr>
              <a:t>&lt;div class="alert alert-danger alert-block"&gt;</a:t>
            </a:r>
          </a:p>
          <a:p>
            <a:pPr marL="0" indent="0" algn="just">
              <a:buNone/>
            </a:pPr>
            <a:r>
              <a:rPr lang="en-IN" sz="1800" i="0" dirty="0">
                <a:effectLst/>
                <a:latin typeface="+mj-lt"/>
              </a:rPr>
              <a:t>	&lt;button type="button" class="close" data-dismiss="alert"&gt;×&lt;/button&gt;	</a:t>
            </a:r>
          </a:p>
          <a:p>
            <a:pPr marL="0" indent="0" algn="just">
              <a:buNone/>
            </a:pPr>
            <a:r>
              <a:rPr lang="en-IN" sz="1800" i="0" dirty="0">
                <a:effectLst/>
                <a:latin typeface="+mj-lt"/>
              </a:rPr>
              <a:t>        &lt;strong&gt;{{ $message }}&lt;/strong&gt;</a:t>
            </a:r>
          </a:p>
          <a:p>
            <a:pPr marL="0" indent="0" algn="just">
              <a:buNone/>
            </a:pPr>
            <a:r>
              <a:rPr lang="en-IN" sz="1800" i="0" dirty="0">
                <a:effectLst/>
                <a:latin typeface="+mj-lt"/>
              </a:rPr>
              <a:t>&lt;/div&gt;</a:t>
            </a:r>
          </a:p>
          <a:p>
            <a:pPr marL="0" indent="0" algn="just">
              <a:buNone/>
            </a:pPr>
            <a:r>
              <a:rPr lang="en-IN" sz="1800" i="0" dirty="0">
                <a:effectLst/>
                <a:latin typeface="+mj-lt"/>
              </a:rPr>
              <a:t>@endif</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974342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5358822"/>
          </a:xfrm>
        </p:spPr>
        <p:txBody>
          <a:bodyPr>
            <a:normAutofit/>
          </a:bodyPr>
          <a:lstStyle/>
          <a:p>
            <a:pPr marL="0" indent="0">
              <a:buNone/>
            </a:pPr>
            <a:endParaRPr lang="en-IN" sz="2000" i="0" dirty="0">
              <a:effectLst/>
              <a:latin typeface="+mj-lt"/>
            </a:endParaRPr>
          </a:p>
          <a:p>
            <a:pPr marL="0" indent="0">
              <a:buNone/>
            </a:pPr>
            <a:r>
              <a:rPr lang="en-IN" sz="2000" i="0" dirty="0">
                <a:effectLst/>
                <a:latin typeface="+mj-lt"/>
              </a:rPr>
              <a:t>@if ($message = Session::get('warning'))</a:t>
            </a:r>
          </a:p>
          <a:p>
            <a:pPr marL="0" indent="0">
              <a:buNone/>
            </a:pPr>
            <a:r>
              <a:rPr lang="en-IN" sz="2000" i="0" dirty="0">
                <a:effectLst/>
                <a:latin typeface="+mj-lt"/>
              </a:rPr>
              <a:t>&lt;div class="alert alert-warning alert-block"&gt;</a:t>
            </a:r>
          </a:p>
          <a:p>
            <a:pPr marL="0" indent="0">
              <a:buNone/>
            </a:pPr>
            <a:r>
              <a:rPr lang="en-IN" sz="2000" i="0" dirty="0">
                <a:effectLst/>
                <a:latin typeface="+mj-lt"/>
              </a:rPr>
              <a:t>	&lt;button type="button" class="close" data-dismiss="alert"&gt;×&lt;/button&gt;	</a:t>
            </a:r>
          </a:p>
          <a:p>
            <a:pPr marL="0" indent="0">
              <a:buNone/>
            </a:pPr>
            <a:r>
              <a:rPr lang="en-IN" sz="2000" i="0" dirty="0">
                <a:effectLst/>
                <a:latin typeface="+mj-lt"/>
              </a:rPr>
              <a:t>	&lt;strong&gt;{{ $message }}&lt;/strong&gt;</a:t>
            </a:r>
          </a:p>
          <a:p>
            <a:pPr marL="0" indent="0">
              <a:buNone/>
            </a:pPr>
            <a:r>
              <a:rPr lang="en-IN" sz="2000" i="0" dirty="0">
                <a:effectLst/>
                <a:latin typeface="+mj-lt"/>
              </a:rPr>
              <a:t>&lt;/div&gt;</a:t>
            </a:r>
          </a:p>
          <a:p>
            <a:pPr marL="0" indent="0">
              <a:buNone/>
            </a:pPr>
            <a:r>
              <a:rPr lang="en-IN" sz="2000" i="0" dirty="0">
                <a:effectLst/>
                <a:latin typeface="+mj-lt"/>
              </a:rPr>
              <a:t>@endif</a:t>
            </a:r>
            <a:endParaRPr lang="en-US" sz="2000" i="0" dirty="0">
              <a:effectLst/>
              <a:latin typeface="+mj-lt"/>
            </a:endParaRPr>
          </a:p>
          <a:p>
            <a:pPr marL="0" indent="0">
              <a:buNone/>
            </a:pPr>
            <a:r>
              <a:rPr lang="en-US" sz="2000" i="0" dirty="0">
                <a:effectLst/>
                <a:latin typeface="+mj-lt"/>
              </a:rPr>
              <a:t>@if ($message = Session::get('info'))</a:t>
            </a:r>
          </a:p>
          <a:p>
            <a:pPr marL="0" indent="0">
              <a:buNone/>
            </a:pPr>
            <a:r>
              <a:rPr lang="en-US" sz="2000" i="0" dirty="0">
                <a:effectLst/>
                <a:latin typeface="+mj-lt"/>
              </a:rPr>
              <a:t>&lt;div class="alert alert-info alert-block"&gt;</a:t>
            </a:r>
          </a:p>
          <a:p>
            <a:pPr marL="0" indent="0">
              <a:buNone/>
            </a:pPr>
            <a:r>
              <a:rPr lang="en-US" sz="2000" i="0" dirty="0">
                <a:effectLst/>
                <a:latin typeface="+mj-lt"/>
              </a:rPr>
              <a:t>	&lt;button type="button" class="close" data-dismiss="alert"&gt;×&lt;/button&gt;	</a:t>
            </a:r>
          </a:p>
          <a:p>
            <a:pPr marL="0" indent="0">
              <a:buNone/>
            </a:pPr>
            <a:r>
              <a:rPr lang="en-US" sz="2000" i="0" dirty="0">
                <a:effectLst/>
                <a:latin typeface="+mj-lt"/>
              </a:rPr>
              <a:t>	&lt;strong&gt;{{ $message }}&lt;/strong&gt;</a:t>
            </a:r>
          </a:p>
          <a:p>
            <a:pPr marL="0" indent="0">
              <a:buNone/>
            </a:pPr>
            <a:r>
              <a:rPr lang="en-US" sz="2000" i="0" dirty="0">
                <a:effectLst/>
                <a:latin typeface="+mj-lt"/>
              </a:rPr>
              <a:t>&lt;/div&gt;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761910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2000" i="0" dirty="0">
                <a:effectLst/>
                <a:latin typeface="+mj-lt"/>
              </a:rPr>
              <a:t>@endif</a:t>
            </a:r>
          </a:p>
          <a:p>
            <a:pPr marL="0" indent="0" algn="just">
              <a:buNone/>
            </a:pPr>
            <a:r>
              <a:rPr lang="en-US" sz="2000" i="0" dirty="0">
                <a:effectLst/>
                <a:latin typeface="+mj-lt"/>
              </a:rPr>
              <a:t>@if ($errors-&gt;any())</a:t>
            </a:r>
          </a:p>
          <a:p>
            <a:pPr marL="0" indent="0" algn="just">
              <a:buNone/>
            </a:pPr>
            <a:r>
              <a:rPr lang="en-US" sz="2000" i="0" dirty="0">
                <a:effectLst/>
                <a:latin typeface="+mj-lt"/>
              </a:rPr>
              <a:t>&lt;div class="alert alert-danger"&gt;</a:t>
            </a:r>
          </a:p>
          <a:p>
            <a:pPr marL="0" indent="0" algn="just">
              <a:buNone/>
            </a:pPr>
            <a:r>
              <a:rPr lang="en-US" sz="2000" i="0" dirty="0">
                <a:effectLst/>
                <a:latin typeface="+mj-lt"/>
              </a:rPr>
              <a:t>   &lt;</a:t>
            </a:r>
            <a:r>
              <a:rPr lang="en-US" sz="2000" i="0" dirty="0" err="1">
                <a:effectLst/>
                <a:latin typeface="+mj-lt"/>
              </a:rPr>
              <a:t>ul</a:t>
            </a:r>
            <a:r>
              <a:rPr lang="en-US" sz="2000" i="0" dirty="0">
                <a:effectLst/>
                <a:latin typeface="+mj-lt"/>
              </a:rPr>
              <a:t>&gt;</a:t>
            </a:r>
          </a:p>
          <a:p>
            <a:pPr marL="0" indent="0" algn="just">
              <a:buNone/>
            </a:pPr>
            <a:r>
              <a:rPr lang="en-US" sz="2000" i="0" dirty="0">
                <a:effectLst/>
                <a:latin typeface="+mj-lt"/>
              </a:rPr>
              <a:t>       @foreach ($errors-&gt;all() as $error)</a:t>
            </a:r>
          </a:p>
          <a:p>
            <a:pPr marL="0" indent="0" algn="just">
              <a:buNone/>
            </a:pPr>
            <a:r>
              <a:rPr lang="en-US" sz="2000" i="0" dirty="0">
                <a:effectLst/>
                <a:latin typeface="+mj-lt"/>
              </a:rPr>
              <a:t>            &lt;li&gt;{{ $error }}&lt;/li&gt;</a:t>
            </a:r>
          </a:p>
          <a:p>
            <a:pPr marL="0" indent="0" algn="just">
              <a:buNone/>
            </a:pPr>
            <a:r>
              <a:rPr lang="en-US" sz="2000" i="0" dirty="0">
                <a:effectLst/>
                <a:latin typeface="+mj-lt"/>
              </a:rPr>
              <a:t>      @endforeach</a:t>
            </a:r>
          </a:p>
          <a:p>
            <a:pPr marL="0" indent="0" algn="just">
              <a:buNone/>
            </a:pPr>
            <a:r>
              <a:rPr lang="en-US" sz="2000" i="0" dirty="0">
                <a:effectLst/>
                <a:latin typeface="+mj-lt"/>
              </a:rPr>
              <a:t>   &lt;/</a:t>
            </a:r>
            <a:r>
              <a:rPr lang="en-US" sz="2000" i="0" dirty="0" err="1">
                <a:effectLst/>
                <a:latin typeface="+mj-lt"/>
              </a:rPr>
              <a:t>ul</a:t>
            </a:r>
            <a:r>
              <a:rPr lang="en-US" sz="2000" i="0" dirty="0">
                <a:effectLst/>
                <a:latin typeface="+mj-lt"/>
              </a:rPr>
              <a:t>&gt;</a:t>
            </a:r>
          </a:p>
          <a:p>
            <a:pPr marL="0" indent="0" algn="just">
              <a:buNone/>
            </a:pPr>
            <a:r>
              <a:rPr lang="en-US" sz="2000" i="0" dirty="0">
                <a:effectLst/>
                <a:latin typeface="+mj-lt"/>
              </a:rPr>
              <a:t>&lt;/div&gt;</a:t>
            </a:r>
          </a:p>
          <a:p>
            <a:pPr marL="0" indent="0" algn="just">
              <a:buNone/>
            </a:pPr>
            <a:r>
              <a:rPr lang="en-US" sz="2000" i="0" dirty="0">
                <a:effectLst/>
                <a:latin typeface="+mj-lt"/>
              </a:rPr>
              <a:t>   </a:t>
            </a:r>
          </a:p>
          <a:p>
            <a:pPr marL="0" indent="0" algn="just">
              <a:buNone/>
            </a:pPr>
            <a:r>
              <a:rPr lang="en-US" sz="2000" i="0" dirty="0">
                <a:effectLst/>
                <a:latin typeface="+mj-lt"/>
              </a:rPr>
              <a:t>@endif</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592904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2000" b="1" i="0" dirty="0">
                <a:effectLst/>
                <a:latin typeface="+mj-lt"/>
              </a:rPr>
              <a:t>Step 3: Include flash view in theme layout</a:t>
            </a:r>
          </a:p>
          <a:p>
            <a:pPr marL="0" indent="0" algn="just">
              <a:buNone/>
            </a:pPr>
            <a:r>
              <a:rPr lang="en-US" sz="1800" i="0" dirty="0">
                <a:effectLst/>
                <a:latin typeface="+mj-lt"/>
              </a:rPr>
              <a:t>Next, Include the above create file resources/views/flash-</a:t>
            </a:r>
            <a:r>
              <a:rPr lang="en-US" sz="1800" i="0" dirty="0" err="1">
                <a:effectLst/>
                <a:latin typeface="+mj-lt"/>
              </a:rPr>
              <a:t>messages.blade.php</a:t>
            </a:r>
            <a:r>
              <a:rPr lang="en-US" sz="1800" i="0" dirty="0">
                <a:effectLst/>
                <a:latin typeface="+mj-lt"/>
              </a:rPr>
              <a:t> in our application theme as follow</a:t>
            </a:r>
          </a:p>
          <a:p>
            <a:pPr marL="0" indent="0" algn="just">
              <a:buNone/>
            </a:pPr>
            <a:endParaRPr lang="en-US" sz="1800" i="0" dirty="0">
              <a:effectLst/>
              <a:latin typeface="+mj-lt"/>
            </a:endParaRPr>
          </a:p>
          <a:p>
            <a:pPr marL="0" indent="0" algn="just">
              <a:buNone/>
            </a:pPr>
            <a:r>
              <a:rPr lang="en-US" sz="1800" i="0" dirty="0">
                <a:solidFill>
                  <a:schemeClr val="accent6">
                    <a:lumMod val="50000"/>
                  </a:schemeClr>
                </a:solidFill>
                <a:effectLst/>
                <a:latin typeface="+mj-lt"/>
              </a:rPr>
              <a:t>&lt;!DOCTYPE html&gt;</a:t>
            </a:r>
          </a:p>
          <a:p>
            <a:pPr marL="0" indent="0" algn="just">
              <a:buNone/>
            </a:pPr>
            <a:r>
              <a:rPr lang="en-US" sz="1800" i="0" dirty="0">
                <a:solidFill>
                  <a:schemeClr val="accent6">
                    <a:lumMod val="50000"/>
                  </a:schemeClr>
                </a:solidFill>
                <a:effectLst/>
                <a:latin typeface="+mj-lt"/>
              </a:rPr>
              <a:t>&lt;html lang="{{ </a:t>
            </a:r>
            <a:r>
              <a:rPr lang="en-US" sz="1800" i="0" dirty="0" err="1">
                <a:solidFill>
                  <a:schemeClr val="accent6">
                    <a:lumMod val="50000"/>
                  </a:schemeClr>
                </a:solidFill>
                <a:effectLst/>
                <a:latin typeface="+mj-lt"/>
              </a:rPr>
              <a:t>str_replace</a:t>
            </a:r>
            <a:r>
              <a:rPr lang="en-US" sz="1800" i="0" dirty="0">
                <a:solidFill>
                  <a:schemeClr val="accent6">
                    <a:lumMod val="50000"/>
                  </a:schemeClr>
                </a:solidFill>
                <a:effectLst/>
                <a:latin typeface="+mj-lt"/>
              </a:rPr>
              <a:t>('_', '-', app()-&gt;</a:t>
            </a:r>
            <a:r>
              <a:rPr lang="en-US" sz="1800" i="0" dirty="0" err="1">
                <a:solidFill>
                  <a:schemeClr val="accent6">
                    <a:lumMod val="50000"/>
                  </a:schemeClr>
                </a:solidFill>
                <a:effectLst/>
                <a:latin typeface="+mj-lt"/>
              </a:rPr>
              <a:t>getLocale</a:t>
            </a:r>
            <a:r>
              <a:rPr lang="en-US" sz="1800" i="0" dirty="0">
                <a:solidFill>
                  <a:schemeClr val="accent6">
                    <a:lumMod val="50000"/>
                  </a:schemeClr>
                </a:solidFill>
                <a:effectLst/>
                <a:latin typeface="+mj-lt"/>
              </a:rPr>
              <a:t>()) }}"&gt;</a:t>
            </a:r>
          </a:p>
          <a:p>
            <a:pPr marL="0" indent="0" algn="just">
              <a:buNone/>
            </a:pPr>
            <a:r>
              <a:rPr lang="en-US" sz="1800" i="0" dirty="0">
                <a:solidFill>
                  <a:schemeClr val="accent6">
                    <a:lumMod val="50000"/>
                  </a:schemeClr>
                </a:solidFill>
                <a:effectLst/>
                <a:latin typeface="+mj-lt"/>
              </a:rPr>
              <a:t>&lt;head&gt;</a:t>
            </a:r>
          </a:p>
          <a:p>
            <a:pPr marL="0" indent="0" algn="just">
              <a:buNone/>
            </a:pPr>
            <a:r>
              <a:rPr lang="en-US" sz="1800" i="0" dirty="0">
                <a:solidFill>
                  <a:schemeClr val="accent6">
                    <a:lumMod val="50000"/>
                  </a:schemeClr>
                </a:solidFill>
                <a:effectLst/>
                <a:latin typeface="+mj-lt"/>
              </a:rPr>
              <a:t>  &lt;meta charset="utf-8"&gt;</a:t>
            </a:r>
          </a:p>
          <a:p>
            <a:pPr marL="0" indent="0" algn="just">
              <a:buNone/>
            </a:pPr>
            <a:r>
              <a:rPr lang="en-US" sz="1800" i="0" dirty="0">
                <a:solidFill>
                  <a:schemeClr val="accent6">
                    <a:lumMod val="50000"/>
                  </a:schemeClr>
                </a:solidFill>
                <a:effectLst/>
                <a:latin typeface="+mj-lt"/>
              </a:rPr>
              <a:t>  &lt;meta name="viewport" content="width=device-width, initial-scale=1"&gt;</a:t>
            </a:r>
          </a:p>
          <a:p>
            <a:pPr marL="0" indent="0" algn="just">
              <a:buNone/>
            </a:pPr>
            <a:endParaRPr lang="en-US" sz="1800" i="0" dirty="0">
              <a:solidFill>
                <a:schemeClr val="accent6">
                  <a:lumMod val="50000"/>
                </a:schemeClr>
              </a:solidFill>
              <a:effectLst/>
              <a:latin typeface="+mj-lt"/>
            </a:endParaRPr>
          </a:p>
          <a:p>
            <a:pPr marL="0" indent="0" algn="just">
              <a:buNone/>
            </a:pPr>
            <a:r>
              <a:rPr lang="en-US" sz="1800" i="0" dirty="0">
                <a:solidFill>
                  <a:schemeClr val="accent6">
                    <a:lumMod val="50000"/>
                  </a:schemeClr>
                </a:solidFill>
                <a:effectLst/>
                <a:latin typeface="+mj-lt"/>
              </a:rPr>
              <a:t>  &lt;title&gt;How to Show Flash Success and Error Message in Laravel - </a:t>
            </a:r>
            <a:r>
              <a:rPr lang="en-US" sz="1800" i="0" dirty="0" err="1">
                <a:solidFill>
                  <a:schemeClr val="accent6">
                    <a:lumMod val="50000"/>
                  </a:schemeClr>
                </a:solidFill>
                <a:effectLst/>
                <a:latin typeface="+mj-lt"/>
              </a:rPr>
              <a:t>Readerstacks</a:t>
            </a:r>
            <a:r>
              <a:rPr lang="en-US" sz="1800" i="0" dirty="0">
                <a:solidFill>
                  <a:schemeClr val="accent6">
                    <a:lumMod val="50000"/>
                  </a:schemeClr>
                </a:solidFill>
                <a:effectLst/>
                <a:latin typeface="+mj-lt"/>
              </a:rPr>
              <a:t> &lt;/title&gt;</a:t>
            </a:r>
          </a:p>
          <a:p>
            <a:pPr marL="0" indent="0" algn="just">
              <a:buNone/>
            </a:pPr>
            <a:r>
              <a:rPr lang="en-US" sz="1800" i="0" dirty="0">
                <a:solidFill>
                  <a:schemeClr val="accent6">
                    <a:lumMod val="50000"/>
                  </a:schemeClr>
                </a:solidFill>
                <a:effectLst/>
                <a:latin typeface="+mj-lt"/>
              </a:rPr>
              <a:t>  &lt;script </a:t>
            </a:r>
            <a:r>
              <a:rPr lang="en-US" sz="1800" i="0" dirty="0" err="1">
                <a:solidFill>
                  <a:schemeClr val="accent6">
                    <a:lumMod val="50000"/>
                  </a:schemeClr>
                </a:solidFill>
                <a:effectLst/>
                <a:latin typeface="+mj-lt"/>
              </a:rPr>
              <a:t>src</a:t>
            </a:r>
            <a:r>
              <a:rPr lang="en-US" sz="1800" i="0" dirty="0">
                <a:solidFill>
                  <a:schemeClr val="accent6">
                    <a:lumMod val="50000"/>
                  </a:schemeClr>
                </a:solidFill>
                <a:effectLst/>
                <a:latin typeface="+mj-lt"/>
              </a:rPr>
              <a:t>="{{asset('</a:t>
            </a:r>
            <a:r>
              <a:rPr lang="en-US" sz="1800" i="0" dirty="0" err="1">
                <a:solidFill>
                  <a:schemeClr val="accent6">
                    <a:lumMod val="50000"/>
                  </a:schemeClr>
                </a:solidFill>
                <a:effectLst/>
                <a:latin typeface="+mj-lt"/>
              </a:rPr>
              <a:t>js</a:t>
            </a:r>
            <a:r>
              <a:rPr lang="en-US" sz="1800" i="0" dirty="0">
                <a:solidFill>
                  <a:schemeClr val="accent6">
                    <a:lumMod val="50000"/>
                  </a:schemeClr>
                </a:solidFill>
                <a:effectLst/>
                <a:latin typeface="+mj-lt"/>
              </a:rPr>
              <a:t>/app.js')}}" </a:t>
            </a:r>
            <a:r>
              <a:rPr lang="en-US" sz="1800" i="0" dirty="0" err="1">
                <a:solidFill>
                  <a:schemeClr val="accent6">
                    <a:lumMod val="50000"/>
                  </a:schemeClr>
                </a:solidFill>
                <a:effectLst/>
                <a:latin typeface="+mj-lt"/>
              </a:rPr>
              <a:t>crossorigin</a:t>
            </a:r>
            <a:r>
              <a:rPr lang="en-US" sz="1800" i="0" dirty="0">
                <a:solidFill>
                  <a:schemeClr val="accent6">
                    <a:lumMod val="50000"/>
                  </a:schemeClr>
                </a:solidFill>
                <a:effectLst/>
                <a:latin typeface="+mj-lt"/>
              </a:rPr>
              <a:t>="anonymous"&gt;&lt;/script&gt;</a:t>
            </a:r>
          </a:p>
          <a:p>
            <a:pPr marL="0" indent="0" algn="just">
              <a:buNone/>
            </a:pPr>
            <a:r>
              <a:rPr lang="en-US" sz="1800" i="0" dirty="0">
                <a:solidFill>
                  <a:schemeClr val="accent6">
                    <a:lumMod val="50000"/>
                  </a:schemeClr>
                </a:solidFill>
                <a:effectLst/>
                <a:latin typeface="+mj-lt"/>
              </a:rPr>
              <a:t>   &lt;link </a:t>
            </a:r>
            <a:r>
              <a:rPr lang="en-US" sz="1800" i="0" dirty="0" err="1">
                <a:solidFill>
                  <a:schemeClr val="accent6">
                    <a:lumMod val="50000"/>
                  </a:schemeClr>
                </a:solidFill>
                <a:effectLst/>
                <a:latin typeface="+mj-lt"/>
              </a:rPr>
              <a:t>href</a:t>
            </a:r>
            <a:r>
              <a:rPr lang="en-US" sz="1800" i="0" dirty="0">
                <a:solidFill>
                  <a:schemeClr val="accent6">
                    <a:lumMod val="50000"/>
                  </a:schemeClr>
                </a:solidFill>
                <a:effectLst/>
                <a:latin typeface="+mj-lt"/>
              </a:rPr>
              <a:t>="//netdna.bootstrapcdn.com/bootstrap/4.1.1/</a:t>
            </a:r>
            <a:r>
              <a:rPr lang="en-US" sz="1800" i="0" dirty="0" err="1">
                <a:solidFill>
                  <a:schemeClr val="accent6">
                    <a:lumMod val="50000"/>
                  </a:schemeClr>
                </a:solidFill>
                <a:effectLst/>
                <a:latin typeface="+mj-lt"/>
              </a:rPr>
              <a:t>css</a:t>
            </a:r>
            <a:r>
              <a:rPr lang="en-US" sz="1800" i="0" dirty="0">
                <a:solidFill>
                  <a:schemeClr val="accent6">
                    <a:lumMod val="50000"/>
                  </a:schemeClr>
                </a:solidFill>
                <a:effectLst/>
                <a:latin typeface="+mj-lt"/>
              </a:rPr>
              <a:t>/bootstrap.min.css" </a:t>
            </a:r>
            <a:r>
              <a:rPr lang="en-US" sz="1800" i="0" dirty="0" err="1">
                <a:solidFill>
                  <a:schemeClr val="accent6">
                    <a:lumMod val="50000"/>
                  </a:schemeClr>
                </a:solidFill>
                <a:effectLst/>
                <a:latin typeface="+mj-lt"/>
              </a:rPr>
              <a:t>rel</a:t>
            </a:r>
            <a:r>
              <a:rPr lang="en-US" sz="1800" i="0" dirty="0">
                <a:solidFill>
                  <a:schemeClr val="accent6">
                    <a:lumMod val="50000"/>
                  </a:schemeClr>
                </a:solidFill>
                <a:effectLst/>
                <a:latin typeface="+mj-lt"/>
              </a:rPr>
              <a:t>="stylesheet" /&gt;</a:t>
            </a:r>
          </a:p>
          <a:p>
            <a:pPr marL="0" indent="0" algn="just">
              <a:buNone/>
            </a:pPr>
            <a:r>
              <a:rPr lang="en-US" sz="1800" i="0" dirty="0">
                <a:solidFill>
                  <a:schemeClr val="accent6">
                    <a:lumMod val="50000"/>
                  </a:schemeClr>
                </a:solidFill>
                <a:effectLst/>
                <a:latin typeface="+mj-lt"/>
              </a:rPr>
              <a:t>&lt;/head&gt;</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41428285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US" sz="1800" i="0" dirty="0">
                <a:solidFill>
                  <a:schemeClr val="accent6">
                    <a:lumMod val="50000"/>
                  </a:schemeClr>
                </a:solidFill>
                <a:effectLst/>
                <a:latin typeface="+mj-lt"/>
              </a:rPr>
              <a:t>&lt;body&gt;</a:t>
            </a:r>
          </a:p>
          <a:p>
            <a:pPr marL="0" indent="0" algn="just">
              <a:buNone/>
            </a:pPr>
            <a:r>
              <a:rPr lang="en-US" sz="1800" i="0" dirty="0">
                <a:solidFill>
                  <a:schemeClr val="accent6">
                    <a:lumMod val="50000"/>
                  </a:schemeClr>
                </a:solidFill>
                <a:effectLst/>
                <a:latin typeface="+mj-lt"/>
              </a:rPr>
              <a:t>    &lt;div class="container"&gt;</a:t>
            </a:r>
          </a:p>
          <a:p>
            <a:pPr marL="0" indent="0" algn="just">
              <a:buNone/>
            </a:pPr>
            <a:r>
              <a:rPr lang="en-US" sz="1800" i="0" dirty="0">
                <a:solidFill>
                  <a:schemeClr val="accent6">
                    <a:lumMod val="50000"/>
                  </a:schemeClr>
                </a:solidFill>
                <a:effectLst/>
                <a:latin typeface="+mj-lt"/>
              </a:rPr>
              <a:t>        &lt;div class="panel panel-primary"&gt;</a:t>
            </a:r>
          </a:p>
          <a:p>
            <a:pPr marL="0" indent="0" algn="just">
              <a:buNone/>
            </a:pPr>
            <a:r>
              <a:rPr lang="en-US" sz="1800" i="0" dirty="0">
                <a:solidFill>
                  <a:schemeClr val="accent6">
                    <a:lumMod val="50000"/>
                  </a:schemeClr>
                </a:solidFill>
                <a:effectLst/>
                <a:latin typeface="+mj-lt"/>
              </a:rPr>
              <a:t>            &lt;div class="panel-heading"&gt;</a:t>
            </a:r>
          </a:p>
          <a:p>
            <a:pPr marL="0" indent="0" algn="just">
              <a:buNone/>
            </a:pPr>
            <a:r>
              <a:rPr lang="en-US" sz="1800" i="0" dirty="0">
                <a:solidFill>
                  <a:schemeClr val="accent6">
                    <a:lumMod val="50000"/>
                  </a:schemeClr>
                </a:solidFill>
                <a:effectLst/>
                <a:latin typeface="+mj-lt"/>
              </a:rPr>
              <a:t>                &lt;h2&gt;How to Show Flash Success and Error Message in Laravel - </a:t>
            </a:r>
            <a:r>
              <a:rPr lang="en-US" sz="1800" i="0" dirty="0" err="1">
                <a:solidFill>
                  <a:schemeClr val="accent6">
                    <a:lumMod val="50000"/>
                  </a:schemeClr>
                </a:solidFill>
                <a:effectLst/>
                <a:latin typeface="+mj-lt"/>
              </a:rPr>
              <a:t>Readerstacks</a:t>
            </a:r>
            <a:r>
              <a:rPr lang="en-US" sz="1800" i="0" dirty="0">
                <a:solidFill>
                  <a:schemeClr val="accent6">
                    <a:lumMod val="50000"/>
                  </a:schemeClr>
                </a:solidFill>
                <a:effectLst/>
                <a:latin typeface="+mj-lt"/>
              </a:rPr>
              <a:t>&lt;/h2&gt;</a:t>
            </a:r>
          </a:p>
          <a:p>
            <a:pPr marL="0" indent="0" algn="just">
              <a:buNone/>
            </a:pPr>
            <a:r>
              <a:rPr lang="en-US" sz="1800" i="0" dirty="0">
                <a:solidFill>
                  <a:schemeClr val="accent6">
                    <a:lumMod val="50000"/>
                  </a:schemeClr>
                </a:solidFill>
                <a:effectLst/>
                <a:latin typeface="+mj-lt"/>
              </a:rPr>
              <a:t>            &lt;/div&gt;</a:t>
            </a:r>
          </a:p>
          <a:p>
            <a:pPr marL="0" indent="0" algn="just">
              <a:buNone/>
            </a:pPr>
            <a:r>
              <a:rPr lang="en-US" sz="1800" i="0" dirty="0">
                <a:solidFill>
                  <a:schemeClr val="accent6">
                    <a:lumMod val="50000"/>
                  </a:schemeClr>
                </a:solidFill>
                <a:effectLst/>
                <a:latin typeface="+mj-lt"/>
              </a:rPr>
              <a:t>            &lt;div class="panel-body"&gt;</a:t>
            </a:r>
          </a:p>
          <a:p>
            <a:pPr marL="0" indent="0" algn="just">
              <a:buNone/>
            </a:pPr>
            <a:r>
              <a:rPr lang="en-US" sz="1800" i="0" dirty="0">
                <a:solidFill>
                  <a:schemeClr val="accent6">
                    <a:lumMod val="50000"/>
                  </a:schemeClr>
                </a:solidFill>
                <a:effectLst/>
                <a:latin typeface="+mj-lt"/>
              </a:rPr>
              <a:t>            @include('flash-message')</a:t>
            </a:r>
          </a:p>
          <a:p>
            <a:pPr marL="0" indent="0" algn="just">
              <a:buNone/>
            </a:pPr>
            <a:r>
              <a:rPr lang="en-US" sz="1800" i="0" dirty="0">
                <a:solidFill>
                  <a:schemeClr val="accent6">
                    <a:lumMod val="50000"/>
                  </a:schemeClr>
                </a:solidFill>
                <a:effectLst/>
                <a:latin typeface="+mj-lt"/>
              </a:rPr>
              <a:t>            @yield('content')</a:t>
            </a:r>
          </a:p>
          <a:p>
            <a:pPr marL="0" indent="0" algn="just">
              <a:buNone/>
            </a:pPr>
            <a:r>
              <a:rPr lang="en-US" sz="1800" i="0" dirty="0">
                <a:solidFill>
                  <a:schemeClr val="accent6">
                    <a:lumMod val="50000"/>
                  </a:schemeClr>
                </a:solidFill>
                <a:effectLst/>
                <a:latin typeface="+mj-lt"/>
              </a:rPr>
              <a:t>            &lt;/div&gt;</a:t>
            </a:r>
          </a:p>
          <a:p>
            <a:pPr marL="0" indent="0" algn="just">
              <a:buNone/>
            </a:pPr>
            <a:r>
              <a:rPr lang="en-US" sz="1800" i="0" dirty="0">
                <a:solidFill>
                  <a:schemeClr val="accent6">
                    <a:lumMod val="50000"/>
                  </a:schemeClr>
                </a:solidFill>
                <a:effectLst/>
                <a:latin typeface="+mj-lt"/>
              </a:rPr>
              <a:t>        &lt;/div&gt;</a:t>
            </a:r>
          </a:p>
          <a:p>
            <a:pPr marL="0" indent="0" algn="just">
              <a:buNone/>
            </a:pPr>
            <a:r>
              <a:rPr lang="en-US" sz="1800" i="0" dirty="0">
                <a:solidFill>
                  <a:schemeClr val="accent6">
                    <a:lumMod val="50000"/>
                  </a:schemeClr>
                </a:solidFill>
                <a:effectLst/>
                <a:latin typeface="+mj-lt"/>
              </a:rPr>
              <a:t>    &lt;/div&gt;</a:t>
            </a:r>
          </a:p>
          <a:p>
            <a:pPr marL="0" indent="0" algn="just">
              <a:buNone/>
            </a:pPr>
            <a:r>
              <a:rPr lang="en-US" sz="1800" i="0" dirty="0">
                <a:solidFill>
                  <a:schemeClr val="accent6">
                    <a:lumMod val="50000"/>
                  </a:schemeClr>
                </a:solidFill>
                <a:effectLst/>
                <a:latin typeface="+mj-lt"/>
              </a:rPr>
              <a:t>&lt;/body&gt; </a:t>
            </a:r>
          </a:p>
          <a:p>
            <a:pPr marL="0" indent="0" algn="just">
              <a:buNone/>
            </a:pPr>
            <a:r>
              <a:rPr lang="en-US" sz="1800" i="0" dirty="0">
                <a:solidFill>
                  <a:schemeClr val="accent6">
                    <a:lumMod val="50000"/>
                  </a:schemeClr>
                </a:solidFill>
                <a:effectLst/>
                <a:latin typeface="+mj-lt"/>
              </a:rPr>
              <a:t>&lt;/html&gt;</a:t>
            </a:r>
          </a:p>
          <a:p>
            <a:pPr marL="0" indent="0" algn="ctr">
              <a:buNone/>
            </a:pPr>
            <a:r>
              <a:rPr lang="en-US" sz="1600" b="1" i="0" dirty="0">
                <a:solidFill>
                  <a:srgbClr val="292929"/>
                </a:solidFill>
                <a:effectLst/>
                <a:latin typeface="+mj-lt"/>
              </a:rPr>
              <a:t>This will include the messages view in all pages of application</a:t>
            </a:r>
            <a:endParaRPr lang="en-US" sz="2800" b="1" i="0" dirty="0">
              <a:solidFill>
                <a:schemeClr val="accent6">
                  <a:lumMod val="50000"/>
                </a:schemeClr>
              </a:solidFill>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623561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rmAutofit fontScale="92500" lnSpcReduction="20000"/>
          </a:bodyPr>
          <a:lstStyle/>
          <a:p>
            <a:pPr marL="0" indent="0" algn="just">
              <a:buNone/>
            </a:pPr>
            <a:r>
              <a:rPr lang="en-US" sz="1800" b="1" i="0" dirty="0">
                <a:effectLst/>
                <a:latin typeface="Times New Roman" panose="02020603050405020304" pitchFamily="18" charset="0"/>
                <a:cs typeface="Times New Roman" panose="02020603050405020304" pitchFamily="18" charset="0"/>
              </a:rPr>
              <a:t>Step 4: Show Flash Messages</a:t>
            </a:r>
          </a:p>
          <a:p>
            <a:pPr marL="0" indent="0" algn="just">
              <a:buNone/>
            </a:pPr>
            <a:r>
              <a:rPr lang="en-US" sz="1800" i="0" dirty="0">
                <a:effectLst/>
                <a:latin typeface="Times New Roman" panose="02020603050405020304" pitchFamily="18" charset="0"/>
                <a:cs typeface="Times New Roman" panose="02020603050405020304" pitchFamily="18" charset="0"/>
              </a:rPr>
              <a:t>In this final step we will show the error messages according the message types so you can create a controller a put the follow code</a:t>
            </a:r>
          </a:p>
          <a:p>
            <a:pPr marL="0" indent="0" algn="just">
              <a:buNone/>
            </a:pPr>
            <a:r>
              <a:rPr lang="en-US" sz="1800" i="0" dirty="0">
                <a:effectLst/>
                <a:latin typeface="Times New Roman" panose="02020603050405020304" pitchFamily="18" charset="0"/>
                <a:cs typeface="Times New Roman" panose="02020603050405020304" pitchFamily="18" charset="0"/>
              </a:rPr>
              <a:t>&lt;?</a:t>
            </a:r>
            <a:r>
              <a:rPr lang="en-US" sz="1800" i="0" dirty="0" err="1">
                <a:effectLst/>
                <a:latin typeface="Times New Roman" panose="02020603050405020304" pitchFamily="18" charset="0"/>
                <a:cs typeface="Times New Roman" panose="02020603050405020304" pitchFamily="18" charset="0"/>
              </a:rPr>
              <a:t>php</a:t>
            </a:r>
            <a:endParaRPr lang="en-US" sz="1800" i="0" dirty="0">
              <a:effectLst/>
              <a:latin typeface="Times New Roman" panose="02020603050405020304" pitchFamily="18" charset="0"/>
              <a:cs typeface="Times New Roman" panose="02020603050405020304" pitchFamily="18" charset="0"/>
            </a:endParaRPr>
          </a:p>
          <a:p>
            <a:pPr marL="0" indent="0" algn="just">
              <a:buNone/>
            </a:pPr>
            <a:r>
              <a:rPr lang="en-US" sz="1800" i="0" dirty="0">
                <a:effectLst/>
                <a:latin typeface="Times New Roman" panose="02020603050405020304" pitchFamily="18" charset="0"/>
                <a:cs typeface="Times New Roman" panose="02020603050405020304" pitchFamily="18" charset="0"/>
              </a:rPr>
              <a:t>namespace App\Http\Controllers;</a:t>
            </a:r>
          </a:p>
          <a:p>
            <a:pPr marL="0" indent="0" algn="just">
              <a:buNone/>
            </a:pPr>
            <a:r>
              <a:rPr lang="en-US" sz="1800" i="0" dirty="0">
                <a:effectLst/>
                <a:latin typeface="Times New Roman" panose="02020603050405020304" pitchFamily="18" charset="0"/>
                <a:cs typeface="Times New Roman" panose="02020603050405020304" pitchFamily="18" charset="0"/>
              </a:rPr>
              <a:t>use App\Models\Article;</a:t>
            </a:r>
          </a:p>
          <a:p>
            <a:pPr marL="0" indent="0" algn="just">
              <a:buNone/>
            </a:pPr>
            <a:r>
              <a:rPr lang="en-US" sz="1800" i="0" dirty="0">
                <a:effectLst/>
                <a:latin typeface="Times New Roman" panose="02020603050405020304" pitchFamily="18" charset="0"/>
                <a:cs typeface="Times New Roman" panose="02020603050405020304" pitchFamily="18" charset="0"/>
              </a:rPr>
              <a:t>use Illuminate\Http\Request;</a:t>
            </a:r>
          </a:p>
          <a:p>
            <a:pPr marL="0" indent="0" algn="just">
              <a:buNone/>
            </a:pPr>
            <a:r>
              <a:rPr lang="en-US" sz="1800" i="0" dirty="0">
                <a:effectLst/>
                <a:latin typeface="Times New Roman" panose="02020603050405020304" pitchFamily="18" charset="0"/>
                <a:cs typeface="Times New Roman" panose="02020603050405020304" pitchFamily="18" charset="0"/>
              </a:rPr>
              <a:t>use Illuminate\Support\Facades\Validator;</a:t>
            </a:r>
          </a:p>
          <a:p>
            <a:pPr marL="0" indent="0" algn="just">
              <a:buNone/>
            </a:pPr>
            <a:r>
              <a:rPr lang="en-US" sz="1800" i="0" dirty="0">
                <a:effectLst/>
                <a:latin typeface="Times New Roman" panose="02020603050405020304" pitchFamily="18" charset="0"/>
                <a:cs typeface="Times New Roman" panose="02020603050405020304" pitchFamily="18" charset="0"/>
              </a:rPr>
              <a:t>class </a:t>
            </a:r>
            <a:r>
              <a:rPr lang="en-US" sz="1800" i="0" dirty="0" err="1">
                <a:effectLst/>
                <a:latin typeface="Times New Roman" panose="02020603050405020304" pitchFamily="18" charset="0"/>
                <a:cs typeface="Times New Roman" panose="02020603050405020304" pitchFamily="18" charset="0"/>
              </a:rPr>
              <a:t>ArticleController</a:t>
            </a:r>
            <a:r>
              <a:rPr lang="en-US" sz="1800" i="0" dirty="0">
                <a:effectLst/>
                <a:latin typeface="Times New Roman" panose="02020603050405020304" pitchFamily="18" charset="0"/>
                <a:cs typeface="Times New Roman" panose="02020603050405020304" pitchFamily="18" charset="0"/>
              </a:rPr>
              <a:t> extends Controller</a:t>
            </a:r>
          </a:p>
          <a:p>
            <a:pPr marL="0" indent="0" algn="just">
              <a:buNone/>
            </a:pPr>
            <a:r>
              <a:rPr lang="en-US" sz="1800" i="0" dirty="0">
                <a:effectLst/>
                <a:latin typeface="Times New Roman" panose="02020603050405020304" pitchFamily="18" charset="0"/>
                <a:cs typeface="Times New Roman" panose="02020603050405020304" pitchFamily="18" charset="0"/>
              </a:rPr>
              <a:t>{</a:t>
            </a:r>
          </a:p>
          <a:p>
            <a:pPr marL="0" indent="0" algn="just">
              <a:buNone/>
            </a:pPr>
            <a:r>
              <a:rPr lang="en-US" sz="1800" i="0" dirty="0">
                <a:effectLst/>
                <a:latin typeface="Times New Roman" panose="02020603050405020304" pitchFamily="18" charset="0"/>
                <a:cs typeface="Times New Roman" panose="02020603050405020304" pitchFamily="18" charset="0"/>
              </a:rPr>
              <a:t>    /**</a:t>
            </a:r>
          </a:p>
          <a:p>
            <a:pPr marL="0" indent="0" algn="just">
              <a:buNone/>
            </a:pPr>
            <a:r>
              <a:rPr lang="en-US" sz="1800" i="0" dirty="0">
                <a:effectLst/>
                <a:latin typeface="Times New Roman" panose="02020603050405020304" pitchFamily="18" charset="0"/>
                <a:cs typeface="Times New Roman" panose="02020603050405020304" pitchFamily="18" charset="0"/>
              </a:rPr>
              <a:t>     * Display a listing of the resource.</a:t>
            </a:r>
          </a:p>
          <a:p>
            <a:pPr marL="0" indent="0" algn="just">
              <a:buNone/>
            </a:pPr>
            <a:r>
              <a:rPr lang="en-US" sz="1800" i="0" dirty="0">
                <a:effectLst/>
                <a:latin typeface="Times New Roman" panose="02020603050405020304" pitchFamily="18" charset="0"/>
                <a:cs typeface="Times New Roman" panose="02020603050405020304" pitchFamily="18" charset="0"/>
              </a:rPr>
              <a:t>     * @return \Illuminate\Http\Response</a:t>
            </a:r>
          </a:p>
          <a:p>
            <a:pPr marL="0" indent="0" algn="just">
              <a:buNone/>
            </a:pPr>
            <a:r>
              <a:rPr lang="en-US" sz="1800" i="0" dirty="0">
                <a:effectLst/>
                <a:latin typeface="Times New Roman" panose="02020603050405020304" pitchFamily="18" charset="0"/>
                <a:cs typeface="Times New Roman" panose="02020603050405020304" pitchFamily="18" charset="0"/>
              </a:rPr>
              <a:t>     */</a:t>
            </a:r>
          </a:p>
          <a:p>
            <a:pPr marL="0" indent="0" algn="just">
              <a:buNone/>
            </a:pPr>
            <a:r>
              <a:rPr lang="en-US" sz="1800" i="0" dirty="0">
                <a:effectLst/>
                <a:latin typeface="Times New Roman" panose="02020603050405020304" pitchFamily="18" charset="0"/>
                <a:cs typeface="Times New Roman" panose="02020603050405020304" pitchFamily="18" charset="0"/>
              </a:rPr>
              <a:t>    public function index(Request $request)</a:t>
            </a:r>
          </a:p>
          <a:p>
            <a:pPr marL="0" indent="0" algn="just">
              <a:buNone/>
            </a:pPr>
            <a:r>
              <a:rPr lang="en-US" sz="1800" i="0" dirty="0">
                <a:effectLst/>
                <a:latin typeface="Times New Roman" panose="02020603050405020304" pitchFamily="18" charset="0"/>
                <a:cs typeface="Times New Roman" panose="02020603050405020304" pitchFamily="18" charset="0"/>
              </a:rPr>
              <a:t>    {</a:t>
            </a:r>
          </a:p>
          <a:p>
            <a:pPr marL="0" indent="0" algn="just">
              <a:buNone/>
            </a:pPr>
            <a:r>
              <a:rPr lang="en-US" sz="1800" i="0" dirty="0">
                <a:effectLst/>
                <a:latin typeface="Times New Roman" panose="02020603050405020304" pitchFamily="18" charset="0"/>
                <a:cs typeface="Times New Roman" panose="02020603050405020304" pitchFamily="18" charset="0"/>
              </a:rPr>
              <a:t>        $articles = Article::paginate(2);</a:t>
            </a:r>
          </a:p>
          <a:p>
            <a:pPr marL="0" indent="0" algn="just">
              <a:buNone/>
            </a:pPr>
            <a:r>
              <a:rPr lang="en-US" sz="1800" i="0" dirty="0">
                <a:effectLst/>
                <a:latin typeface="Times New Roman" panose="02020603050405020304" pitchFamily="18" charset="0"/>
                <a:cs typeface="Times New Roman" panose="02020603050405020304" pitchFamily="18" charset="0"/>
              </a:rPr>
              <a:t>        return view('</a:t>
            </a:r>
            <a:r>
              <a:rPr lang="en-US" sz="1800" i="0" dirty="0" err="1">
                <a:effectLst/>
                <a:latin typeface="Times New Roman" panose="02020603050405020304" pitchFamily="18" charset="0"/>
                <a:cs typeface="Times New Roman" panose="02020603050405020304" pitchFamily="18" charset="0"/>
              </a:rPr>
              <a:t>articles.list</a:t>
            </a:r>
            <a:r>
              <a:rPr lang="en-US" sz="1800" i="0" dirty="0">
                <a:effectLst/>
                <a:latin typeface="Times New Roman" panose="02020603050405020304" pitchFamily="18" charset="0"/>
                <a:cs typeface="Times New Roman" panose="02020603050405020304" pitchFamily="18" charset="0"/>
              </a:rPr>
              <a:t> ', ['articles' =&gt; $articles]);</a:t>
            </a:r>
          </a:p>
          <a:p>
            <a:pPr marL="0" indent="0" algn="just">
              <a:buNone/>
            </a:pPr>
            <a:r>
              <a:rPr lang="en-US" sz="1800" i="0" dirty="0">
                <a:effectLst/>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820225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rmAutofit/>
          </a:bodyPr>
          <a:lstStyle/>
          <a:p>
            <a:pPr marL="0" indent="0" algn="just">
              <a:buNone/>
            </a:pPr>
            <a:r>
              <a:rPr lang="en-IN" sz="1800" i="0" dirty="0">
                <a:effectLst/>
                <a:latin typeface="+mj-lt"/>
              </a:rPr>
              <a:t>/**</a:t>
            </a:r>
          </a:p>
          <a:p>
            <a:pPr marL="0" indent="0" algn="just">
              <a:buNone/>
            </a:pPr>
            <a:r>
              <a:rPr lang="en-IN" sz="1800" i="0" dirty="0">
                <a:effectLst/>
                <a:latin typeface="+mj-lt"/>
              </a:rPr>
              <a:t>     * Show the form for creating a new resource.</a:t>
            </a:r>
          </a:p>
          <a:p>
            <a:pPr marL="0" indent="0" algn="just">
              <a:buNone/>
            </a:pPr>
            <a:r>
              <a:rPr lang="en-IN" sz="1800" i="0" dirty="0">
                <a:effectLst/>
                <a:latin typeface="+mj-lt"/>
              </a:rPr>
              <a:t>     *</a:t>
            </a:r>
          </a:p>
          <a:p>
            <a:pPr marL="0" indent="0" algn="just">
              <a:buNone/>
            </a:pPr>
            <a:r>
              <a:rPr lang="en-IN" sz="1800" i="0" dirty="0">
                <a:effectLst/>
                <a:latin typeface="+mj-lt"/>
              </a:rPr>
              <a:t>     * @return \Illuminate\Http\Response</a:t>
            </a:r>
          </a:p>
          <a:p>
            <a:pPr marL="0" indent="0" algn="just">
              <a:buNone/>
            </a:pPr>
            <a:r>
              <a:rPr lang="en-IN" sz="1800" i="0" dirty="0">
                <a:effectLst/>
                <a:latin typeface="+mj-lt"/>
              </a:rPr>
              <a:t>     */</a:t>
            </a:r>
          </a:p>
          <a:p>
            <a:pPr marL="0" indent="0" algn="just">
              <a:buNone/>
            </a:pPr>
            <a:r>
              <a:rPr lang="en-IN" sz="1800" i="0" dirty="0">
                <a:effectLst/>
                <a:latin typeface="+mj-lt"/>
              </a:rPr>
              <a:t>    public function create()</a:t>
            </a:r>
          </a:p>
          <a:p>
            <a:pPr marL="0" indent="0" algn="just">
              <a:buNone/>
            </a:pPr>
            <a:r>
              <a:rPr lang="en-IN" sz="1800" i="0" dirty="0">
                <a:effectLst/>
                <a:latin typeface="+mj-lt"/>
              </a:rPr>
              <a:t>    {</a:t>
            </a:r>
          </a:p>
          <a:p>
            <a:pPr marL="0" indent="0" algn="just">
              <a:buNone/>
            </a:pPr>
            <a:r>
              <a:rPr lang="en-IN" sz="1800" i="0" dirty="0">
                <a:effectLst/>
                <a:latin typeface="+mj-lt"/>
              </a:rPr>
              <a:t>        return view('</a:t>
            </a:r>
            <a:r>
              <a:rPr lang="en-IN" sz="1800" i="0" dirty="0" err="1">
                <a:effectLst/>
                <a:latin typeface="+mj-lt"/>
              </a:rPr>
              <a:t>articles.create</a:t>
            </a:r>
            <a:r>
              <a:rPr lang="en-IN" sz="1800" i="0" dirty="0">
                <a:effectLst/>
                <a:latin typeface="+mj-lt"/>
              </a:rPr>
              <a:t>');</a:t>
            </a:r>
          </a:p>
          <a:p>
            <a:pPr marL="0" indent="0" algn="just">
              <a:buNone/>
            </a:pPr>
            <a:r>
              <a:rPr lang="en-IN" sz="1800" i="0" dirty="0">
                <a:effectLst/>
                <a:latin typeface="+mj-lt"/>
              </a:rPr>
              <a:t>    }</a:t>
            </a:r>
          </a:p>
          <a:p>
            <a:pPr marL="0" indent="0" algn="just">
              <a:buNone/>
            </a:pPr>
            <a:r>
              <a:rPr lang="en-IN" sz="1800" i="0" dirty="0">
                <a:effectLst/>
                <a:latin typeface="+mj-lt"/>
              </a:rPr>
              <a:t>    /**</a:t>
            </a:r>
          </a:p>
          <a:p>
            <a:pPr marL="0" indent="0" algn="just">
              <a:buNone/>
            </a:pPr>
            <a:r>
              <a:rPr lang="en-IN" sz="1800" i="0" dirty="0">
                <a:effectLst/>
                <a:latin typeface="+mj-lt"/>
              </a:rPr>
              <a:t>     * Store a newly created resource in storage.</a:t>
            </a:r>
          </a:p>
          <a:p>
            <a:pPr marL="0" indent="0" algn="just">
              <a:buNone/>
            </a:pPr>
            <a:r>
              <a:rPr lang="en-IN" sz="1800" i="0" dirty="0">
                <a:effectLst/>
                <a:latin typeface="+mj-lt"/>
              </a:rPr>
              <a:t>     *</a:t>
            </a:r>
          </a:p>
          <a:p>
            <a:pPr marL="0" indent="0" algn="just">
              <a:buNone/>
            </a:pPr>
            <a:r>
              <a:rPr lang="en-IN" sz="1800" i="0" dirty="0">
                <a:effectLst/>
                <a:latin typeface="+mj-lt"/>
              </a:rPr>
              <a:t>     * @param  \Illuminate\Http\Request  $request</a:t>
            </a:r>
          </a:p>
          <a:p>
            <a:pPr marL="0" indent="0" algn="just">
              <a:buNone/>
            </a:pPr>
            <a:r>
              <a:rPr lang="en-IN" sz="1800" i="0" dirty="0">
                <a:effectLst/>
                <a:latin typeface="+mj-lt"/>
              </a:rPr>
              <a:t>     * @return \Illuminate\Http\Response</a:t>
            </a:r>
          </a:p>
          <a:p>
            <a:pPr marL="0" indent="0" algn="just">
              <a:buNone/>
            </a:pPr>
            <a:r>
              <a:rPr lang="en-IN" sz="1800" i="0" dirty="0">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135523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IN" sz="1800" i="0" dirty="0">
                <a:effectLst/>
                <a:latin typeface="+mj-lt"/>
              </a:rPr>
              <a:t> public function store(Request $request)</a:t>
            </a:r>
          </a:p>
          <a:p>
            <a:pPr marL="0" indent="0" algn="just">
              <a:buNone/>
            </a:pPr>
            <a:r>
              <a:rPr lang="en-IN" sz="1800" i="0" dirty="0">
                <a:effectLst/>
                <a:latin typeface="+mj-lt"/>
              </a:rPr>
              <a:t>    {</a:t>
            </a:r>
          </a:p>
          <a:p>
            <a:pPr marL="0" indent="0" algn="just">
              <a:buNone/>
            </a:pPr>
            <a:r>
              <a:rPr lang="en-IN" sz="1800" i="0" dirty="0">
                <a:effectLst/>
                <a:latin typeface="+mj-lt"/>
              </a:rPr>
              <a:t>        $validator = Validator::make($request-&gt;all(), [</a:t>
            </a:r>
          </a:p>
          <a:p>
            <a:pPr marL="0" indent="0" algn="just">
              <a:buNone/>
            </a:pPr>
            <a:r>
              <a:rPr lang="en-IN" sz="1800" i="0" dirty="0">
                <a:effectLst/>
                <a:latin typeface="+mj-lt"/>
              </a:rPr>
              <a:t>            'title' =&gt; "required",</a:t>
            </a:r>
          </a:p>
          <a:p>
            <a:pPr marL="0" indent="0" algn="just">
              <a:buNone/>
            </a:pPr>
            <a:r>
              <a:rPr lang="en-IN" sz="1800" i="0" dirty="0">
                <a:effectLst/>
                <a:latin typeface="+mj-lt"/>
              </a:rPr>
              <a:t>            'email' =&gt; "</a:t>
            </a:r>
            <a:r>
              <a:rPr lang="en-IN" sz="1800" i="0" dirty="0" err="1">
                <a:effectLst/>
                <a:latin typeface="+mj-lt"/>
              </a:rPr>
              <a:t>required|email|unique:articles</a:t>
            </a:r>
            <a:r>
              <a:rPr lang="en-IN" sz="1800" i="0" dirty="0">
                <a:effectLst/>
                <a:latin typeface="+mj-lt"/>
              </a:rPr>
              <a:t>",</a:t>
            </a:r>
          </a:p>
          <a:p>
            <a:pPr marL="0" indent="0" algn="just">
              <a:buNone/>
            </a:pPr>
            <a:r>
              <a:rPr lang="en-IN" sz="1800" i="0" dirty="0">
                <a:effectLst/>
                <a:latin typeface="+mj-lt"/>
              </a:rPr>
              <a:t>            'image' =&gt; 'required|image|mimes:jpeg,png,jpg,gif,svg|max:4096',</a:t>
            </a:r>
          </a:p>
          <a:p>
            <a:pPr marL="0" indent="0" algn="just">
              <a:buNone/>
            </a:pPr>
            <a:r>
              <a:rPr lang="en-IN" sz="1800" i="0" dirty="0">
                <a:effectLst/>
                <a:latin typeface="+mj-lt"/>
              </a:rPr>
              <a:t>        ]);</a:t>
            </a:r>
          </a:p>
          <a:p>
            <a:pPr marL="0" indent="0" algn="just">
              <a:buNone/>
            </a:pPr>
            <a:r>
              <a:rPr lang="en-IN" sz="1800" i="0" dirty="0">
                <a:effectLst/>
                <a:latin typeface="+mj-lt"/>
              </a:rPr>
              <a:t>        if ($validator-&gt;fails()) {</a:t>
            </a:r>
          </a:p>
          <a:p>
            <a:pPr marL="0" indent="0" algn="just">
              <a:buNone/>
            </a:pPr>
            <a:r>
              <a:rPr lang="en-IN" sz="1800" i="0" dirty="0">
                <a:effectLst/>
                <a:latin typeface="+mj-lt"/>
              </a:rPr>
              <a:t>            return redirect()-&gt;back()-&gt;</a:t>
            </a:r>
            <a:r>
              <a:rPr lang="en-IN" sz="1800" i="0" dirty="0" err="1">
                <a:effectLst/>
                <a:latin typeface="+mj-lt"/>
              </a:rPr>
              <a:t>withInput</a:t>
            </a:r>
            <a:r>
              <a:rPr lang="en-IN" sz="1800" i="0" dirty="0">
                <a:effectLst/>
                <a:latin typeface="+mj-lt"/>
              </a:rPr>
              <a:t>()-&gt;</a:t>
            </a:r>
            <a:r>
              <a:rPr lang="en-IN" sz="1800" i="0" dirty="0" err="1">
                <a:effectLst/>
                <a:latin typeface="+mj-lt"/>
              </a:rPr>
              <a:t>withErrors</a:t>
            </a:r>
            <a:r>
              <a:rPr lang="en-IN" sz="1800" i="0" dirty="0">
                <a:effectLst/>
                <a:latin typeface="+mj-lt"/>
              </a:rPr>
              <a:t>($validator-&gt;errors());</a:t>
            </a:r>
          </a:p>
          <a:p>
            <a:pPr marL="0" indent="0" algn="just">
              <a:buNone/>
            </a:pPr>
            <a:r>
              <a:rPr lang="en-IN" sz="1800" i="0" dirty="0">
                <a:effectLst/>
                <a:latin typeface="+mj-lt"/>
              </a:rPr>
              <a:t>        }</a:t>
            </a:r>
          </a:p>
          <a:p>
            <a:pPr marL="0" indent="0" algn="just">
              <a:buNone/>
            </a:pPr>
            <a:r>
              <a:rPr lang="en-US" sz="1800" i="0" dirty="0">
                <a:effectLst/>
                <a:latin typeface="+mj-lt"/>
              </a:rPr>
              <a:t> return redirect()-&gt;route("</a:t>
            </a:r>
            <a:r>
              <a:rPr lang="en-US" sz="1800" i="0" dirty="0" err="1">
                <a:effectLst/>
                <a:latin typeface="+mj-lt"/>
              </a:rPr>
              <a:t>articles.index</a:t>
            </a:r>
            <a:r>
              <a:rPr lang="en-US" sz="1800" i="0" dirty="0">
                <a:effectLst/>
                <a:latin typeface="+mj-lt"/>
              </a:rPr>
              <a:t>")</a:t>
            </a:r>
          </a:p>
          <a:p>
            <a:pPr marL="0" indent="0" algn="just">
              <a:buNone/>
            </a:pPr>
            <a:r>
              <a:rPr lang="en-US" sz="1800" i="0" dirty="0">
                <a:effectLst/>
                <a:latin typeface="+mj-lt"/>
              </a:rPr>
              <a:t>            -&gt;with('success', 'You have successfully created the article.');</a:t>
            </a:r>
          </a:p>
          <a:p>
            <a:pPr marL="0" indent="0" algn="just">
              <a:buNone/>
            </a:pPr>
            <a:r>
              <a:rPr lang="en-US" sz="1800" i="0" dirty="0">
                <a:effectLst/>
                <a:latin typeface="+mj-lt"/>
              </a:rPr>
              <a:t>    }</a:t>
            </a:r>
          </a:p>
          <a:p>
            <a:pPr marL="0" indent="0" algn="just">
              <a:buNone/>
            </a:pPr>
            <a:r>
              <a:rPr lang="en-US" sz="1800" i="0" dirty="0">
                <a:effectLst/>
                <a:latin typeface="+mj-lt"/>
              </a:rPr>
              <a:t>    public function edit($id)</a:t>
            </a:r>
          </a:p>
          <a:p>
            <a:pPr marL="0" indent="0" algn="just">
              <a:buNone/>
            </a:pPr>
            <a:r>
              <a:rPr lang="en-US" sz="1800" i="0" dirty="0">
                <a:effectLst/>
                <a:latin typeface="+mj-lt"/>
              </a:rPr>
              <a:t>    {</a:t>
            </a:r>
          </a:p>
          <a:p>
            <a:pPr marL="0" indent="0" algn="just">
              <a:buNone/>
            </a:pPr>
            <a:r>
              <a:rPr lang="en-US" sz="1800" i="0" dirty="0">
                <a:effectLst/>
                <a:latin typeface="+mj-lt"/>
              </a:rPr>
              <a:t>        return view('</a:t>
            </a:r>
            <a:r>
              <a:rPr lang="en-US" sz="1800" i="0" dirty="0" err="1">
                <a:effectLst/>
                <a:latin typeface="+mj-lt"/>
              </a:rPr>
              <a:t>articles.update</a:t>
            </a:r>
            <a:r>
              <a:rPr lang="en-US" sz="1800" i="0" dirty="0">
                <a:effectLst/>
                <a:latin typeface="+mj-lt"/>
              </a:rPr>
              <a:t>', ["article" =&gt; Article::find($id)]);</a:t>
            </a:r>
          </a:p>
          <a:p>
            <a:pPr marL="0" indent="0" algn="just">
              <a:buNone/>
            </a:pPr>
            <a:r>
              <a:rPr lang="en-US" sz="1800" i="0" dirty="0">
                <a:effectLst/>
                <a:latin typeface="+mj-lt"/>
              </a:rPr>
              <a:t> </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884045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IN" sz="1800" i="0" dirty="0">
                <a:effectLst/>
                <a:latin typeface="+mj-lt"/>
              </a:rPr>
              <a:t> public function update(Request $request, $id)</a:t>
            </a:r>
          </a:p>
          <a:p>
            <a:pPr marL="0" indent="0" algn="just">
              <a:buNone/>
            </a:pPr>
            <a:r>
              <a:rPr lang="en-IN" sz="1800" i="0" dirty="0">
                <a:effectLst/>
                <a:latin typeface="+mj-lt"/>
              </a:rPr>
              <a:t>    {</a:t>
            </a:r>
          </a:p>
          <a:p>
            <a:pPr marL="0" indent="0" algn="just">
              <a:buNone/>
            </a:pPr>
            <a:r>
              <a:rPr lang="en-IN" sz="1800" i="0" dirty="0">
                <a:effectLst/>
                <a:latin typeface="+mj-lt"/>
              </a:rPr>
              <a:t>        $validator = Validator::make($request-&gt;all(), [</a:t>
            </a:r>
          </a:p>
          <a:p>
            <a:pPr marL="0" indent="0" algn="just">
              <a:buNone/>
            </a:pPr>
            <a:r>
              <a:rPr lang="en-IN" sz="1800" i="0" dirty="0">
                <a:effectLst/>
                <a:latin typeface="+mj-lt"/>
              </a:rPr>
              <a:t>            'title' =&gt; "required",</a:t>
            </a:r>
          </a:p>
          <a:p>
            <a:pPr marL="0" indent="0" algn="just">
              <a:buNone/>
            </a:pPr>
            <a:r>
              <a:rPr lang="en-IN" sz="1800" i="0" dirty="0">
                <a:effectLst/>
                <a:latin typeface="+mj-lt"/>
              </a:rPr>
              <a:t>            'email' =&gt; "</a:t>
            </a:r>
            <a:r>
              <a:rPr lang="en-IN" sz="1800" i="0" dirty="0" err="1">
                <a:effectLst/>
                <a:latin typeface="+mj-lt"/>
              </a:rPr>
              <a:t>required|email|unique:articles,email</a:t>
            </a:r>
            <a:r>
              <a:rPr lang="en-IN" sz="1800" i="0" dirty="0">
                <a:effectLst/>
                <a:latin typeface="+mj-lt"/>
              </a:rPr>
              <a:t>," . $id,</a:t>
            </a:r>
          </a:p>
          <a:p>
            <a:pPr marL="0" indent="0" algn="just">
              <a:buNone/>
            </a:pPr>
            <a:r>
              <a:rPr lang="en-IN" sz="1800" i="0" dirty="0">
                <a:effectLst/>
                <a:latin typeface="+mj-lt"/>
              </a:rPr>
              <a:t>            'image' =&gt; 'required|image|mimes:jpeg,png,jpg,gif,svg|max:4096',</a:t>
            </a:r>
          </a:p>
          <a:p>
            <a:pPr marL="0" indent="0" algn="just">
              <a:buNone/>
            </a:pPr>
            <a:r>
              <a:rPr lang="en-IN" sz="1800" i="0" dirty="0">
                <a:effectLst/>
                <a:latin typeface="+mj-lt"/>
              </a:rPr>
              <a:t>        ]);</a:t>
            </a:r>
          </a:p>
          <a:p>
            <a:pPr marL="0" indent="0" algn="just">
              <a:buNone/>
            </a:pPr>
            <a:r>
              <a:rPr lang="en-IN" sz="1800" i="0" dirty="0">
                <a:effectLst/>
                <a:latin typeface="+mj-lt"/>
              </a:rPr>
              <a:t>        if ($validator-&gt;fails()) {</a:t>
            </a:r>
          </a:p>
          <a:p>
            <a:pPr marL="0" indent="0" algn="just">
              <a:buNone/>
            </a:pPr>
            <a:endParaRPr lang="en-IN" sz="1800" i="0" dirty="0">
              <a:effectLst/>
              <a:latin typeface="+mj-lt"/>
            </a:endParaRPr>
          </a:p>
          <a:p>
            <a:pPr marL="0" indent="0" algn="just">
              <a:buNone/>
            </a:pPr>
            <a:r>
              <a:rPr lang="en-IN" sz="1800" i="0" dirty="0">
                <a:effectLst/>
                <a:latin typeface="+mj-lt"/>
              </a:rPr>
              <a:t>             $request-&gt;session()-&gt;flash('error', 'Some Errors in the form');</a:t>
            </a:r>
          </a:p>
          <a:p>
            <a:pPr marL="0" indent="0" algn="just">
              <a:buNone/>
            </a:pPr>
            <a:r>
              <a:rPr lang="en-IN" sz="1800" i="0" dirty="0">
                <a:effectLst/>
                <a:latin typeface="+mj-lt"/>
              </a:rPr>
              <a:t>             return redirect()-&gt;back()-&gt;</a:t>
            </a:r>
            <a:r>
              <a:rPr lang="en-IN" sz="1800" i="0" dirty="0" err="1">
                <a:effectLst/>
                <a:latin typeface="+mj-lt"/>
              </a:rPr>
              <a:t>withInput</a:t>
            </a:r>
            <a:r>
              <a:rPr lang="en-IN" sz="1800" i="0" dirty="0">
                <a:effectLst/>
                <a:latin typeface="+mj-lt"/>
              </a:rPr>
              <a:t>()-&gt;</a:t>
            </a:r>
            <a:r>
              <a:rPr lang="en-IN" sz="1800" i="0" dirty="0" err="1">
                <a:effectLst/>
                <a:latin typeface="+mj-lt"/>
              </a:rPr>
              <a:t>withErrors</a:t>
            </a:r>
            <a:r>
              <a:rPr lang="en-IN" sz="1800" i="0" dirty="0">
                <a:effectLst/>
                <a:latin typeface="+mj-lt"/>
              </a:rPr>
              <a:t>($validator-&gt;errors());</a:t>
            </a:r>
          </a:p>
          <a:p>
            <a:pPr marL="0" indent="0" algn="just">
              <a:buNone/>
            </a:pPr>
            <a:r>
              <a:rPr lang="en-IN" sz="1800" i="0" dirty="0">
                <a:effectLst/>
                <a:latin typeface="+mj-lt"/>
              </a:rPr>
              <a:t>        }</a:t>
            </a:r>
          </a:p>
          <a:p>
            <a:pPr marL="0" indent="0" algn="just">
              <a:buNone/>
            </a:pPr>
            <a:r>
              <a:rPr lang="en-IN" sz="1800" i="0" dirty="0">
                <a:effectLst/>
                <a:latin typeface="+mj-lt"/>
              </a:rPr>
              <a:t>         </a:t>
            </a:r>
          </a:p>
          <a:p>
            <a:pPr marL="0" indent="0" algn="just">
              <a:buNone/>
            </a:pPr>
            <a:r>
              <a:rPr lang="en-IN" sz="1800" i="0" dirty="0">
                <a:effectLst/>
                <a:latin typeface="+mj-lt"/>
              </a:rPr>
              <a:t>        return redirect()-&gt;route("</a:t>
            </a:r>
            <a:r>
              <a:rPr lang="en-IN" sz="1800" i="0" dirty="0" err="1">
                <a:effectLst/>
                <a:latin typeface="+mj-lt"/>
              </a:rPr>
              <a:t>articles.index</a:t>
            </a:r>
            <a:r>
              <a:rPr lang="en-IN" sz="1800" i="0" dirty="0">
                <a:effectLst/>
                <a:latin typeface="+mj-lt"/>
              </a:rPr>
              <a:t>")</a:t>
            </a:r>
          </a:p>
          <a:p>
            <a:pPr marL="0" indent="0" algn="just">
              <a:buNone/>
            </a:pPr>
            <a:r>
              <a:rPr lang="en-IN" sz="1800" i="0" dirty="0">
                <a:effectLst/>
                <a:latin typeface="+mj-lt"/>
              </a:rPr>
              <a:t>            -&gt;with('success', 'You have successfully created the article.');</a:t>
            </a:r>
          </a:p>
          <a:p>
            <a:pPr marL="0" indent="0" algn="just">
              <a:buNone/>
            </a:pPr>
            <a:r>
              <a:rPr lang="en-IN" sz="1800" i="0" dirty="0">
                <a:effectLst/>
                <a:latin typeface="+mj-lt"/>
              </a:rPr>
              <a:t>    }</a:t>
            </a:r>
            <a:endParaRPr lang="en-US" sz="1800" i="0" dirty="0">
              <a:effectLst/>
              <a:latin typeface="+mj-lt"/>
            </a:endParaRP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2656662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78901"/>
            <a:ext cx="8229600" cy="5358822"/>
          </a:xfrm>
        </p:spPr>
        <p:txBody>
          <a:bodyPr>
            <a:noAutofit/>
          </a:bodyPr>
          <a:lstStyle/>
          <a:p>
            <a:pPr marL="0" indent="0" algn="just">
              <a:buNone/>
            </a:pPr>
            <a:r>
              <a:rPr lang="en-IN" sz="1800" i="0" dirty="0" err="1">
                <a:effectLst/>
                <a:latin typeface="Times New Roman" panose="02020603050405020304" pitchFamily="18" charset="0"/>
                <a:cs typeface="Times New Roman" panose="02020603050405020304" pitchFamily="18" charset="0"/>
              </a:rPr>
              <a:t>vpublic</a:t>
            </a:r>
            <a:r>
              <a:rPr lang="en-IN" sz="1800" i="0" dirty="0">
                <a:effectLst/>
                <a:latin typeface="Times New Roman" panose="02020603050405020304" pitchFamily="18" charset="0"/>
                <a:cs typeface="Times New Roman" panose="02020603050405020304" pitchFamily="18" charset="0"/>
              </a:rPr>
              <a:t> function destroy(Request $</a:t>
            </a:r>
            <a:r>
              <a:rPr lang="en-IN" sz="1800" i="0" dirty="0" err="1">
                <a:effectLst/>
                <a:latin typeface="Times New Roman" panose="02020603050405020304" pitchFamily="18" charset="0"/>
                <a:cs typeface="Times New Roman" panose="02020603050405020304" pitchFamily="18" charset="0"/>
              </a:rPr>
              <a:t>request,$id</a:t>
            </a:r>
            <a:r>
              <a:rPr lang="en-IN" sz="1800" i="0" dirty="0">
                <a:effectLst/>
                <a:latin typeface="Times New Roman" panose="02020603050405020304" pitchFamily="18" charset="0"/>
                <a:cs typeface="Times New Roman" panose="02020603050405020304" pitchFamily="18" charset="0"/>
              </a:rPr>
              <a:t>)</a:t>
            </a:r>
          </a:p>
          <a:p>
            <a:pPr marL="0" indent="0" algn="just">
              <a:buNone/>
            </a:pPr>
            <a:r>
              <a:rPr lang="en-IN" sz="1800" i="0" dirty="0">
                <a:effectLst/>
                <a:latin typeface="Times New Roman" panose="02020603050405020304" pitchFamily="18" charset="0"/>
                <a:cs typeface="Times New Roman" panose="02020603050405020304" pitchFamily="18" charset="0"/>
              </a:rPr>
              <a:t>    {</a:t>
            </a:r>
          </a:p>
          <a:p>
            <a:pPr marL="0" indent="0" algn="just">
              <a:buNone/>
            </a:pPr>
            <a:r>
              <a:rPr lang="en-IN" sz="1800" i="0" dirty="0">
                <a:effectLst/>
                <a:latin typeface="Times New Roman" panose="02020603050405020304" pitchFamily="18" charset="0"/>
                <a:cs typeface="Times New Roman" panose="02020603050405020304" pitchFamily="18" charset="0"/>
              </a:rPr>
              <a:t>        Article::find($id)-&gt;delete();</a:t>
            </a:r>
          </a:p>
          <a:p>
            <a:pPr marL="0" indent="0" algn="just">
              <a:buNone/>
            </a:pPr>
            <a:r>
              <a:rPr lang="en-IN" sz="1800" i="0" dirty="0">
                <a:effectLst/>
                <a:latin typeface="Times New Roman" panose="02020603050405020304" pitchFamily="18" charset="0"/>
                <a:cs typeface="Times New Roman" panose="02020603050405020304" pitchFamily="18" charset="0"/>
              </a:rPr>
              <a:t>        $request-&gt;session()-&gt;flash('info', 'Just deleted the article');</a:t>
            </a:r>
          </a:p>
          <a:p>
            <a:pPr marL="0" indent="0" algn="just">
              <a:buNone/>
            </a:pPr>
            <a:r>
              <a:rPr lang="en-IN" sz="1800" i="0" dirty="0">
                <a:effectLst/>
                <a:latin typeface="Times New Roman" panose="02020603050405020304" pitchFamily="18" charset="0"/>
                <a:cs typeface="Times New Roman" panose="02020603050405020304" pitchFamily="18" charset="0"/>
              </a:rPr>
              <a:t>         </a:t>
            </a:r>
          </a:p>
          <a:p>
            <a:pPr marL="0" indent="0" algn="just">
              <a:buNone/>
            </a:pPr>
            <a:r>
              <a:rPr lang="en-IN" sz="1800" i="0" dirty="0">
                <a:effectLst/>
                <a:latin typeface="Times New Roman" panose="02020603050405020304" pitchFamily="18" charset="0"/>
                <a:cs typeface="Times New Roman" panose="02020603050405020304" pitchFamily="18" charset="0"/>
              </a:rPr>
              <a:t>        return redirect()-&gt;route("</a:t>
            </a:r>
            <a:r>
              <a:rPr lang="en-IN" sz="1800" i="0" dirty="0" err="1">
                <a:effectLst/>
                <a:latin typeface="Times New Roman" panose="02020603050405020304" pitchFamily="18" charset="0"/>
                <a:cs typeface="Times New Roman" panose="02020603050405020304" pitchFamily="18" charset="0"/>
              </a:rPr>
              <a:t>articles.index</a:t>
            </a:r>
            <a:r>
              <a:rPr lang="en-IN" sz="1800" i="0" dirty="0">
                <a:effectLst/>
                <a:latin typeface="Times New Roman" panose="02020603050405020304" pitchFamily="18" charset="0"/>
                <a:cs typeface="Times New Roman" panose="02020603050405020304" pitchFamily="18" charset="0"/>
              </a:rPr>
              <a:t>")</a:t>
            </a:r>
          </a:p>
          <a:p>
            <a:pPr marL="0" indent="0" algn="just">
              <a:buNone/>
            </a:pPr>
            <a:r>
              <a:rPr lang="en-IN" sz="1800" i="0" dirty="0">
                <a:effectLst/>
                <a:latin typeface="Times New Roman" panose="02020603050405020304" pitchFamily="18" charset="0"/>
                <a:cs typeface="Times New Roman" panose="02020603050405020304" pitchFamily="18" charset="0"/>
              </a:rPr>
              <a:t>            -&gt;with('success', 'You have successfully deleted the article.');</a:t>
            </a:r>
          </a:p>
          <a:p>
            <a:pPr marL="0" indent="0" algn="just">
              <a:buNone/>
            </a:pPr>
            <a:r>
              <a:rPr lang="en-IN" sz="1800" i="0" dirty="0">
                <a:effectLst/>
                <a:latin typeface="Times New Roman" panose="02020603050405020304" pitchFamily="18" charset="0"/>
                <a:cs typeface="Times New Roman" panose="02020603050405020304" pitchFamily="18" charset="0"/>
              </a:rPr>
              <a:t>    }</a:t>
            </a:r>
          </a:p>
          <a:p>
            <a:pPr marL="0" indent="0" algn="just">
              <a:buNone/>
            </a:pPr>
            <a:r>
              <a:rPr lang="en-IN" sz="1800" i="0" dirty="0">
                <a:effectLst/>
                <a:latin typeface="Times New Roman" panose="02020603050405020304" pitchFamily="18" charset="0"/>
                <a:cs typeface="Times New Roman" panose="02020603050405020304" pitchFamily="18" charset="0"/>
              </a:rPr>
              <a:t>}</a:t>
            </a:r>
            <a:br>
              <a:rPr lang="en-IN"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So here to show messages we used as follow</a:t>
            </a:r>
          </a:p>
          <a:p>
            <a:pPr marL="0" indent="0" algn="just">
              <a:buNone/>
            </a:pPr>
            <a:endParaRPr lang="en-US" sz="1800" i="0" dirty="0">
              <a:effectLst/>
              <a:latin typeface="Times New Roman" panose="02020603050405020304" pitchFamily="18" charset="0"/>
              <a:cs typeface="Times New Roman" panose="02020603050405020304" pitchFamily="18" charset="0"/>
            </a:endParaRPr>
          </a:p>
          <a:p>
            <a:pPr marL="0" indent="0" algn="just">
              <a:buNone/>
            </a:pPr>
            <a:r>
              <a:rPr lang="en-US" sz="1800" i="0" dirty="0">
                <a:effectLst/>
                <a:latin typeface="Times New Roman" panose="02020603050405020304" pitchFamily="18" charset="0"/>
                <a:cs typeface="Times New Roman" panose="02020603050405020304" pitchFamily="18" charset="0"/>
              </a:rPr>
              <a:t>Show Error message after validation failed</a:t>
            </a:r>
          </a:p>
          <a:p>
            <a:pPr marL="0" indent="0" algn="just">
              <a:buNone/>
            </a:pPr>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return redirect()-&gt;back()-&gt;</a:t>
            </a:r>
            <a:r>
              <a:rPr lang="en-US" sz="1800" b="1" i="0" dirty="0" err="1">
                <a:solidFill>
                  <a:schemeClr val="accent6">
                    <a:lumMod val="50000"/>
                  </a:schemeClr>
                </a:solidFill>
                <a:effectLst/>
                <a:latin typeface="Times New Roman" panose="02020603050405020304" pitchFamily="18" charset="0"/>
                <a:cs typeface="Times New Roman" panose="02020603050405020304" pitchFamily="18" charset="0"/>
              </a:rPr>
              <a:t>withInput</a:t>
            </a:r>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()-&gt;</a:t>
            </a:r>
            <a:r>
              <a:rPr lang="en-US" sz="1800" b="1" i="0" dirty="0" err="1">
                <a:solidFill>
                  <a:schemeClr val="accent6">
                    <a:lumMod val="50000"/>
                  </a:schemeClr>
                </a:solidFill>
                <a:effectLst/>
                <a:latin typeface="Times New Roman" panose="02020603050405020304" pitchFamily="18" charset="0"/>
                <a:cs typeface="Times New Roman" panose="02020603050405020304" pitchFamily="18" charset="0"/>
              </a:rPr>
              <a:t>withErrors</a:t>
            </a:r>
            <a:r>
              <a:rPr lang="en-US" sz="1800" b="1" i="0" dirty="0">
                <a:solidFill>
                  <a:schemeClr val="accent6">
                    <a:lumMod val="50000"/>
                  </a:schemeClr>
                </a:solidFill>
                <a:effectLst/>
                <a:latin typeface="Times New Roman" panose="02020603050405020304" pitchFamily="18" charset="0"/>
                <a:cs typeface="Times New Roman" panose="02020603050405020304" pitchFamily="18" charset="0"/>
              </a:rPr>
              <a:t>($validator-&gt;errors());</a:t>
            </a:r>
          </a:p>
        </p:txBody>
      </p:sp>
      <p:sp>
        <p:nvSpPr>
          <p:cNvPr id="4" name="Date Placeholder 3"/>
          <p:cNvSpPr>
            <a:spLocks noGrp="1"/>
          </p:cNvSpPr>
          <p:nvPr>
            <p:ph type="dt" sz="half" idx="10"/>
          </p:nvPr>
        </p:nvSpPr>
        <p:spPr/>
        <p:txBody>
          <a:bodyPr/>
          <a:lstStyle/>
          <a:p>
            <a:fld id="{2567DAA0-F5EA-4446-80AA-054EC68B59D6}" type="datetime1">
              <a:rPr lang="en-US" smtClean="0"/>
              <a:pPr/>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831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US" sz="2400" b="0" baseline="0" dirty="0"/>
              <a:t>Show success / Failure message</a:t>
            </a:r>
            <a:endParaRPr lang="en-IN" sz="2400" dirty="0"/>
          </a:p>
        </p:txBody>
      </p:sp>
      <p:pic>
        <p:nvPicPr>
          <p:cNvPr id="9" name="Picture 8" descr="E:\Master Folder 2017-18\Approved Logo by BOG\NIET logo_.png"/>
          <p:cNvPicPr/>
          <p:nvPr/>
        </p:nvPicPr>
        <p:blipFill>
          <a:blip r:embed="rId2"/>
          <a:srcRect/>
          <a:stretch>
            <a:fillRect/>
          </a:stretch>
        </p:blipFill>
        <p:spPr bwMode="auto">
          <a:xfrm>
            <a:off x="83820" y="83128"/>
            <a:ext cx="1287780" cy="831272"/>
          </a:xfrm>
          <a:prstGeom prst="rect">
            <a:avLst/>
          </a:prstGeom>
          <a:noFill/>
          <a:ln w="9525">
            <a:noFill/>
            <a:miter lim="800000"/>
            <a:headEnd/>
            <a:tailEnd/>
          </a:ln>
        </p:spPr>
      </p:pic>
      <p:sp>
        <p:nvSpPr>
          <p:cNvPr id="8" name="Footer Placeholder 12"/>
          <p:cNvSpPr>
            <a:spLocks noGrp="1"/>
          </p:cNvSpPr>
          <p:nvPr/>
        </p:nvSpPr>
        <p:spPr>
          <a:xfrm>
            <a:off x="2008909" y="6299200"/>
            <a:ext cx="5638800" cy="2738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Rupendra Kaushik                                     </a:t>
            </a:r>
            <a:r>
              <a:rPr lang="en-US" dirty="0" err="1" smtClean="0"/>
              <a:t>laravel</a:t>
            </a:r>
            <a:r>
              <a:rPr lang="en-US" dirty="0" smtClean="0"/>
              <a:t>   Authentication                      </a:t>
            </a:r>
            <a:r>
              <a:rPr lang="en-US" dirty="0"/>
              <a:t>Unit </a:t>
            </a:r>
            <a:r>
              <a:rPr lang="en-US" dirty="0" smtClean="0"/>
              <a:t>III</a:t>
            </a:r>
            <a:endParaRPr lang="en-US" dirty="0"/>
          </a:p>
        </p:txBody>
      </p:sp>
    </p:spTree>
    <p:extLst>
      <p:ext uri="{BB962C8B-B14F-4D97-AF65-F5344CB8AC3E}">
        <p14:creationId xmlns:p14="http://schemas.microsoft.com/office/powerpoint/2010/main" val="198670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1722</TotalTime>
  <Words>9756</Words>
  <Application>Microsoft Office PowerPoint</Application>
  <PresentationFormat>On-screen Show (4:3)</PresentationFormat>
  <Paragraphs>1797</Paragraphs>
  <Slides>136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136</vt:i4>
      </vt:variant>
    </vt:vector>
  </HeadingPairs>
  <TitlesOfParts>
    <vt:vector size="143" baseType="lpstr">
      <vt:lpstr>arial</vt:lpstr>
      <vt:lpstr>arial</vt:lpstr>
      <vt:lpstr>Calibri</vt:lpstr>
      <vt:lpstr>Consolas</vt:lpstr>
      <vt:lpstr>erdana</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81</cp:revision>
  <dcterms:created xsi:type="dcterms:W3CDTF">2006-08-16T00:00:00Z</dcterms:created>
  <dcterms:modified xsi:type="dcterms:W3CDTF">2024-03-19T09:36:21Z</dcterms:modified>
</cp:coreProperties>
</file>